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6"/>
    <p:sldMasterId id="2147484264" r:id="rId7"/>
    <p:sldMasterId id="2147484310" r:id="rId8"/>
    <p:sldMasterId id="2147484333" r:id="rId9"/>
  </p:sldMasterIdLst>
  <p:notesMasterIdLst>
    <p:notesMasterId r:id="rId31"/>
  </p:notesMasterIdLst>
  <p:sldIdLst>
    <p:sldId id="388" r:id="rId10"/>
    <p:sldId id="392" r:id="rId11"/>
    <p:sldId id="387" r:id="rId12"/>
    <p:sldId id="382" r:id="rId13"/>
    <p:sldId id="333" r:id="rId14"/>
    <p:sldId id="274" r:id="rId15"/>
    <p:sldId id="383" r:id="rId16"/>
    <p:sldId id="384" r:id="rId17"/>
    <p:sldId id="278" r:id="rId18"/>
    <p:sldId id="377" r:id="rId19"/>
    <p:sldId id="280" r:id="rId20"/>
    <p:sldId id="348" r:id="rId21"/>
    <p:sldId id="389" r:id="rId22"/>
    <p:sldId id="390" r:id="rId23"/>
    <p:sldId id="391" r:id="rId24"/>
    <p:sldId id="352" r:id="rId25"/>
    <p:sldId id="283" r:id="rId26"/>
    <p:sldId id="355" r:id="rId27"/>
    <p:sldId id="385" r:id="rId28"/>
    <p:sldId id="369" r:id="rId29"/>
    <p:sldId id="3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C"/>
    <a:srgbClr val="021939"/>
    <a:srgbClr val="01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61" autoAdjust="0"/>
    <p:restoredTop sz="72353" autoAdjust="0"/>
  </p:normalViewPr>
  <p:slideViewPr>
    <p:cSldViewPr snapToGrid="0">
      <p:cViewPr varScale="1">
        <p:scale>
          <a:sx n="85" d="100"/>
          <a:sy n="85" d="100"/>
        </p:scale>
        <p:origin x="780" y="6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76D95-F672-4612-B82B-6C09B10D2309}" type="datetimeFigureOut">
              <a:rPr lang="en-US" smtClean="0"/>
              <a:t>1/12/2016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F8C5F-1B6F-4E8A-8238-8CBA26BAF1BA}" type="slidenum">
              <a:rPr lang="en-US" smtClean="0"/>
              <a:t>‹#›</a:t>
            </a:fld>
            <a:endParaRPr lang="en-US"/>
          </a:p>
        </p:txBody>
      </p:sp>
    </p:spTree>
    <p:extLst>
      <p:ext uri="{BB962C8B-B14F-4D97-AF65-F5344CB8AC3E}">
        <p14:creationId xmlns:p14="http://schemas.microsoft.com/office/powerpoint/2010/main" val="205168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78410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21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1/12/2016 5:17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61173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6" name="Date Placeholder 5"/>
          <p:cNvSpPr>
            <a:spLocks noGrp="1"/>
          </p:cNvSpPr>
          <p:nvPr>
            <p:ph type="dt" idx="12"/>
          </p:nvPr>
        </p:nvSpPr>
        <p:spPr/>
        <p:txBody>
          <a:bodyPr/>
          <a:lstStyle/>
          <a:p>
            <a:fld id="{E3A145C3-F74D-4BE2-904C-7125AA1DDED1}" type="datetime1">
              <a:rPr lang="en-US" smtClean="0">
                <a:solidFill>
                  <a:prstClr val="black"/>
                </a:solidFill>
              </a:rPr>
              <a:pPr/>
              <a:t>1/12/2016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13917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1/12/2016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966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Utilize the</a:t>
            </a:r>
            <a:r>
              <a:rPr lang="en-US" sz="1800" baseline="0" dirty="0"/>
              <a:t> simple ASA rule based interface within the Azure Management Portal to create, manage and control rules. </a:t>
            </a:r>
            <a:endParaRPr lang="en-US" sz="1800" dirty="0"/>
          </a:p>
          <a:p>
            <a:endParaRPr lang="en-US" sz="1800" dirty="0"/>
          </a:p>
          <a:p>
            <a:r>
              <a:rPr lang="en-US" sz="1800" b="1" dirty="0"/>
              <a:t>Azure Stream Analytics:</a:t>
            </a:r>
          </a:p>
          <a:p>
            <a:pPr marL="171450" indent="-171450">
              <a:buFontTx/>
              <a:buChar char="-"/>
            </a:pPr>
            <a:r>
              <a:rPr lang="en-US" sz="1800" b="0" baseline="0" dirty="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29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err="1"/>
              <a:t>PowerBI</a:t>
            </a:r>
            <a:r>
              <a:rPr lang="en-US" baseline="0" dirty="0"/>
              <a:t> – Data Visualization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301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err="1"/>
              <a:t>PowerBI</a:t>
            </a:r>
            <a:r>
              <a:rPr lang="en-US" sz="1800" b="0" baseline="0" dirty="0"/>
              <a:t> is a cloud based (with desktop capabilities) dashboard and analytics tool. Quickly develop deep-dive dashboards for a 360-degree view of important business metrics. Data can be easily called and analyzed within a dashboard, drilled down deeper and even queried with native language search functions for ad-hoc requests or simple dashboard development. Integrate simply to other line of business by pushing feeds or embedding assets within other applications. </a:t>
            </a:r>
          </a:p>
          <a:p>
            <a:endParaRPr lang="en-US" sz="1800" b="0" baseline="0" dirty="0"/>
          </a:p>
          <a:p>
            <a:r>
              <a:rPr lang="en-US" sz="1800" b="1" baseline="0" dirty="0" err="1"/>
              <a:t>PowerBI</a:t>
            </a:r>
            <a:endParaRPr lang="en-US" sz="1800" b="0" baseline="0" dirty="0"/>
          </a:p>
          <a:p>
            <a:pPr marL="285750" indent="-285750">
              <a:buFontTx/>
              <a:buChar char="-"/>
            </a:pPr>
            <a:r>
              <a:rPr lang="en-US" sz="1800" b="0" baseline="0" dirty="0"/>
              <a:t>Cloud based analytics</a:t>
            </a:r>
          </a:p>
          <a:p>
            <a:pPr marL="285750" indent="-285750">
              <a:buFontTx/>
              <a:buChar char="-"/>
            </a:pPr>
            <a:r>
              <a:rPr lang="en-US" sz="1800" b="0" baseline="0" dirty="0"/>
              <a:t>Preconfigured dashboards</a:t>
            </a:r>
          </a:p>
          <a:p>
            <a:pPr marL="285750" indent="-285750">
              <a:buFontTx/>
              <a:buChar char="-"/>
            </a:pPr>
            <a:r>
              <a:rPr lang="en-US" sz="1800" b="0" baseline="0" dirty="0"/>
              <a:t>Easily view KPI’s </a:t>
            </a:r>
          </a:p>
          <a:p>
            <a:pPr marL="285750" indent="-285750">
              <a:buFontTx/>
              <a:buChar char="-"/>
            </a:pPr>
            <a:r>
              <a:rPr lang="en-US" sz="1800" b="0" baseline="0" dirty="0"/>
              <a:t>Native language queries </a:t>
            </a:r>
          </a:p>
          <a:p>
            <a:pPr marL="285750" indent="-285750">
              <a:buFontTx/>
              <a:buChar char="-"/>
            </a:pPr>
            <a:r>
              <a:rPr lang="en-US" sz="1800" b="0" baseline="0" dirty="0"/>
              <a:t>Integrate/embed in existing or proprietary systems</a:t>
            </a:r>
            <a:endParaRPr lang="en-US" sz="1800" b="1"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43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780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Device</a:t>
            </a:r>
            <a:r>
              <a:rPr lang="en-US" sz="1800" kern="1200" baseline="0" dirty="0">
                <a:solidFill>
                  <a:schemeClr val="tx1"/>
                </a:solidFill>
                <a:effectLst/>
                <a:latin typeface="+mn-lt"/>
                <a:ea typeface="+mn-ea"/>
                <a:cs typeface="+mn-cs"/>
              </a:rPr>
              <a:t> data can be enriched by adding external data. Content packs are easily available within the </a:t>
            </a:r>
            <a:r>
              <a:rPr lang="en-US" sz="1800" kern="1200" baseline="0" dirty="0" err="1">
                <a:solidFill>
                  <a:schemeClr val="tx1"/>
                </a:solidFill>
                <a:effectLst/>
                <a:latin typeface="+mn-lt"/>
                <a:ea typeface="+mn-ea"/>
                <a:cs typeface="+mn-cs"/>
              </a:rPr>
              <a:t>PowerBI</a:t>
            </a:r>
            <a:r>
              <a:rPr lang="en-US" sz="1800" kern="1200" baseline="0" dirty="0">
                <a:solidFill>
                  <a:schemeClr val="tx1"/>
                </a:solidFill>
                <a:effectLst/>
                <a:latin typeface="+mn-lt"/>
                <a:ea typeface="+mn-ea"/>
                <a:cs typeface="+mn-cs"/>
              </a:rPr>
              <a:t> portal to add external information such as weather or traffic to name a few. Also integrate existing/proprietary/on-</a:t>
            </a:r>
            <a:r>
              <a:rPr lang="en-US" sz="1800" kern="1200" baseline="0" dirty="0" err="1">
                <a:solidFill>
                  <a:schemeClr val="tx1"/>
                </a:solidFill>
                <a:effectLst/>
                <a:latin typeface="+mn-lt"/>
                <a:ea typeface="+mn-ea"/>
                <a:cs typeface="+mn-cs"/>
              </a:rPr>
              <a:t>prem</a:t>
            </a:r>
            <a:r>
              <a:rPr lang="en-US" sz="1800" kern="1200" baseline="0" dirty="0">
                <a:solidFill>
                  <a:schemeClr val="tx1"/>
                </a:solidFill>
                <a:effectLst/>
                <a:latin typeface="+mn-lt"/>
                <a:ea typeface="+mn-ea"/>
                <a:cs typeface="+mn-cs"/>
              </a:rPr>
              <a:t> data from other business flows such as CRM or ERP. This allows the user to create very powerful overviews of the business and pull all data sources together for forecasting and business analysis. </a:t>
            </a:r>
            <a:endParaRPr lang="en-US" sz="1800" kern="1200" dirty="0">
              <a:solidFill>
                <a:schemeClr val="tx1"/>
              </a:solidFill>
              <a:effectLst/>
              <a:latin typeface="+mn-lt"/>
              <a:ea typeface="+mn-ea"/>
              <a:cs typeface="+mn-cs"/>
            </a:endParaRPr>
          </a:p>
          <a:p>
            <a:endParaRPr lang="en-US" sz="1800" b="0" baseline="0" dirty="0"/>
          </a:p>
          <a:p>
            <a:r>
              <a:rPr lang="en-US" sz="1800" b="1" baseline="0" dirty="0"/>
              <a:t>External Data Integration</a:t>
            </a:r>
            <a:endParaRPr lang="en-US" sz="1800" b="0" baseline="0" dirty="0"/>
          </a:p>
          <a:p>
            <a:pPr marL="285750" indent="-285750">
              <a:buFontTx/>
              <a:buChar char="-"/>
            </a:pPr>
            <a:r>
              <a:rPr lang="en-US" sz="1800" b="0" baseline="0" dirty="0"/>
              <a:t>Integrate external data sets</a:t>
            </a:r>
          </a:p>
          <a:p>
            <a:pPr marL="285750" indent="-285750">
              <a:buFontTx/>
              <a:buChar char="-"/>
            </a:pPr>
            <a:r>
              <a:rPr lang="en-US" sz="1800" b="0" baseline="0" dirty="0"/>
              <a:t>Add other internal information flows – CRM/ERP</a:t>
            </a:r>
          </a:p>
          <a:p>
            <a:pPr marL="285750" indent="-285750">
              <a:buFontTx/>
              <a:buChar char="-"/>
            </a:pPr>
            <a:r>
              <a:rPr lang="en-US" sz="1800" b="0" baseline="0" dirty="0"/>
              <a:t>Global view of performance/health across business</a:t>
            </a:r>
            <a:endParaRPr lang="en-US" sz="1800" b="1"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34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5:17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810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CF8C5F-1B6F-4E8A-8238-8CBA26BAF1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548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This architecture diagram shows the individual Microsoft products and services that are utilized. </a:t>
            </a:r>
          </a:p>
          <a:p>
            <a:pPr marL="0" indent="0">
              <a:buFont typeface="Arial" panose="020B0604020202020204" pitchFamily="34" charset="0"/>
              <a:buNone/>
            </a:pPr>
            <a:endParaRPr lang="en-US" baseline="0" dirty="0"/>
          </a:p>
          <a:p>
            <a:pPr marL="171450" indent="-171450">
              <a:buFontTx/>
              <a:buChar char="-"/>
            </a:pPr>
            <a:r>
              <a:rPr lang="en-US" baseline="0" dirty="0"/>
              <a:t>Provision simulated devices with a C# device emulator running .Net. Create agents for Linux, iOS, Android and other platforms with C and Java language support. </a:t>
            </a:r>
          </a:p>
          <a:p>
            <a:pPr marL="171450" indent="-171450">
              <a:buFontTx/>
              <a:buChar char="-"/>
            </a:pPr>
            <a:endParaRPr lang="en-US" baseline="0" dirty="0"/>
          </a:p>
          <a:p>
            <a:pPr marL="171450" indent="-171450">
              <a:buFontTx/>
              <a:buChar char="-"/>
            </a:pPr>
            <a:r>
              <a:rPr lang="en-US" baseline="0" dirty="0" err="1"/>
              <a:t>IoT</a:t>
            </a:r>
            <a:r>
              <a:rPr lang="en-US" baseline="0" dirty="0"/>
              <a:t> Hub manages the two way communication between cloud and device and creates a secure command and control channel. </a:t>
            </a:r>
          </a:p>
          <a:p>
            <a:pPr marL="171450" indent="-171450">
              <a:buFontTx/>
              <a:buChar char="-"/>
            </a:pPr>
            <a:endParaRPr lang="en-US" baseline="0" dirty="0"/>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endParaRPr lang="en-US" baseline="0" dirty="0"/>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endParaRPr lang="en-US" i="0" baseline="0" dirty="0"/>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endParaRPr lang="en-US" i="0" baseline="0" dirty="0"/>
          </a:p>
          <a:p>
            <a:pPr marL="171450" indent="-171450">
              <a:buFontTx/>
              <a:buChar char="-"/>
            </a:pPr>
            <a:r>
              <a:rPr lang="en-US" i="0" baseline="0" dirty="0"/>
              <a:t>Document DB stores all the metadata and device properties for each connected device. </a:t>
            </a:r>
          </a:p>
          <a:p>
            <a:pPr marL="171450" indent="-171450">
              <a:buFontTx/>
              <a:buChar char="-"/>
            </a:pPr>
            <a:endParaRPr lang="en-US" i="0" baseline="0" dirty="0"/>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endParaRPr lang="en-US" i="0" baseline="0" dirty="0"/>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endParaRPr lang="en-US" i="0" baseline="0" dirty="0"/>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795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171450" indent="-171450">
              <a:buFontTx/>
              <a:buChar char="-"/>
            </a:pPr>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30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9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2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dirty="0">
                <a:solidFill>
                  <a:schemeClr val="tx1"/>
                </a:solidFill>
              </a:rPr>
              <a:t>As</a:t>
            </a:r>
            <a:r>
              <a:rPr lang="en-US" sz="1200" baseline="0" dirty="0">
                <a:solidFill>
                  <a:schemeClr val="tx1"/>
                </a:solidFill>
              </a:rPr>
              <a:t> a component </a:t>
            </a:r>
            <a:r>
              <a:rPr lang="en-US" sz="1200" baseline="0" dirty="0" err="1">
                <a:solidFill>
                  <a:schemeClr val="tx1"/>
                </a:solidFill>
              </a:rPr>
              <a:t>IoT</a:t>
            </a:r>
            <a:r>
              <a:rPr lang="en-US" sz="1200" baseline="0" dirty="0">
                <a:solidFill>
                  <a:schemeClr val="tx1"/>
                </a:solidFill>
              </a:rPr>
              <a:t> hub offers massive scalability with support for up to 10 million devices per instance. Additional instances can be created if required. Secure two way communication and command control (to a device level) can be achieved through </a:t>
            </a:r>
            <a:r>
              <a:rPr lang="en-US" sz="1200" baseline="0" dirty="0" err="1">
                <a:solidFill>
                  <a:schemeClr val="tx1"/>
                </a:solidFill>
              </a:rPr>
              <a:t>IoT</a:t>
            </a:r>
            <a:r>
              <a:rPr lang="en-US" sz="1200" baseline="0" dirty="0">
                <a:solidFill>
                  <a:schemeClr val="tx1"/>
                </a:solidFill>
              </a:rPr>
              <a:t> Hub. Device health telemetry can be displayed through the </a:t>
            </a:r>
            <a:r>
              <a:rPr lang="en-US" sz="1200" baseline="0" dirty="0" err="1">
                <a:solidFill>
                  <a:schemeClr val="tx1"/>
                </a:solidFill>
              </a:rPr>
              <a:t>IoT</a:t>
            </a:r>
            <a:r>
              <a:rPr lang="en-US" sz="1200" baseline="0" dirty="0">
                <a:solidFill>
                  <a:schemeClr val="tx1"/>
                </a:solidFill>
              </a:rPr>
              <a:t> Hub portal in the preconfigured solution offering real time insights into the performance of a device. Communication errors and faulty assets can be identified and flagged for attention or simply removed from the system. Tighten security through per device ID and credential authentication. </a:t>
            </a:r>
            <a:r>
              <a:rPr lang="en-US" sz="1200" baseline="0" dirty="0" err="1">
                <a:solidFill>
                  <a:schemeClr val="tx1"/>
                </a:solidFill>
              </a:rPr>
              <a:t>IoT</a:t>
            </a:r>
            <a:r>
              <a:rPr lang="en-US" sz="1200" baseline="0" dirty="0">
                <a:solidFill>
                  <a:schemeClr val="tx1"/>
                </a:solidFill>
              </a:rPr>
              <a:t> Hub natively supports AMQP and HTTP protocols and is designed to extensively support custom protocols where required. Multi platform SDKs are available for different OS’s and languages. </a:t>
            </a:r>
          </a:p>
          <a:p>
            <a:endParaRPr lang="en-US" sz="1200" baseline="0" dirty="0">
              <a:solidFill>
                <a:schemeClr val="tx1"/>
              </a:solidFill>
            </a:endParaRPr>
          </a:p>
          <a:p>
            <a:r>
              <a:rPr lang="en-US" sz="1200" b="1" baseline="0" dirty="0" err="1">
                <a:solidFill>
                  <a:schemeClr val="tx1"/>
                </a:solidFill>
              </a:rPr>
              <a:t>IoT</a:t>
            </a:r>
            <a:r>
              <a:rPr lang="en-US" sz="1200" b="1" baseline="0" dirty="0">
                <a:solidFill>
                  <a:schemeClr val="tx1"/>
                </a:solidFill>
              </a:rPr>
              <a:t> HUB:</a:t>
            </a:r>
          </a:p>
          <a:p>
            <a:pPr marL="285750" indent="-285750">
              <a:buFontTx/>
              <a:buChar char="-"/>
            </a:pPr>
            <a:r>
              <a:rPr lang="en-US" sz="1800" dirty="0">
                <a:solidFill>
                  <a:schemeClr val="tx1"/>
                </a:solidFill>
              </a:rPr>
              <a:t>Connect</a:t>
            </a:r>
            <a:r>
              <a:rPr lang="en-US" sz="1800" baseline="0" dirty="0">
                <a:solidFill>
                  <a:schemeClr val="tx1"/>
                </a:solidFill>
              </a:rPr>
              <a:t> up to 10 million devices per instance</a:t>
            </a:r>
          </a:p>
          <a:p>
            <a:pPr marL="285750" indent="-285750">
              <a:buFontTx/>
              <a:buChar char="-"/>
            </a:pPr>
            <a:r>
              <a:rPr lang="en-US" sz="1800" baseline="0" dirty="0">
                <a:solidFill>
                  <a:schemeClr val="tx1"/>
                </a:solidFill>
              </a:rPr>
              <a:t>Secure two way communication</a:t>
            </a:r>
          </a:p>
          <a:p>
            <a:pPr marL="285750" indent="-285750">
              <a:buFontTx/>
              <a:buChar char="-"/>
            </a:pPr>
            <a:r>
              <a:rPr lang="en-US" sz="1800" baseline="0" dirty="0">
                <a:solidFill>
                  <a:schemeClr val="tx1"/>
                </a:solidFill>
              </a:rPr>
              <a:t>Command and control</a:t>
            </a:r>
          </a:p>
          <a:p>
            <a:pPr marL="285750" indent="-285750">
              <a:buFontTx/>
              <a:buChar char="-"/>
            </a:pPr>
            <a:r>
              <a:rPr lang="en-US" sz="1800" baseline="0" dirty="0">
                <a:solidFill>
                  <a:schemeClr val="tx1"/>
                </a:solidFill>
              </a:rPr>
              <a:t>Monitor device health and connectivity</a:t>
            </a:r>
          </a:p>
          <a:p>
            <a:pPr marL="285750" indent="-285750">
              <a:buFontTx/>
              <a:buChar char="-"/>
            </a:pPr>
            <a:r>
              <a:rPr lang="en-US" sz="1800" baseline="0" dirty="0">
                <a:solidFill>
                  <a:schemeClr val="tx1"/>
                </a:solidFill>
              </a:rPr>
              <a:t>Troubleshoot individual devices</a:t>
            </a:r>
          </a:p>
          <a:p>
            <a:pPr marL="285750" indent="-285750">
              <a:buFontTx/>
              <a:buChar char="-"/>
            </a:pPr>
            <a:r>
              <a:rPr lang="en-US" sz="1800" baseline="0" dirty="0">
                <a:solidFill>
                  <a:schemeClr val="tx1"/>
                </a:solidFill>
              </a:rPr>
              <a:t>Native AMQP, HTTP support – custom protocol support</a:t>
            </a:r>
          </a:p>
          <a:p>
            <a:pPr marL="285750" indent="-285750">
              <a:buFontTx/>
              <a:buChar char="-"/>
            </a:pPr>
            <a:r>
              <a:rPr lang="en-US" sz="1800" baseline="0" dirty="0">
                <a:solidFill>
                  <a:schemeClr val="tx1"/>
                </a:solidFill>
              </a:rPr>
              <a:t>Multi platform SDK support for RTOS, Linux, Windows</a:t>
            </a:r>
          </a:p>
          <a:p>
            <a:pPr marL="285750" indent="-285750">
              <a:buFontTx/>
              <a:buChar char="-"/>
            </a:pPr>
            <a:r>
              <a:rPr lang="en-US" sz="1800" baseline="0" dirty="0">
                <a:solidFill>
                  <a:schemeClr val="tx1"/>
                </a:solidFill>
              </a:rPr>
              <a:t>Per/device authentication</a:t>
            </a:r>
            <a:endParaRPr lang="en-US" sz="18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5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1/12/2016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726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vmlDrawing" Target="../drawings/vmlDrawing19.v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vmlDrawing" Target="../drawings/vmlDrawing21.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22.vml"/><Relationship Id="rId5" Type="http://schemas.openxmlformats.org/officeDocument/2006/relationships/image" Target="../media/image11.emf"/><Relationship Id="rId4" Type="http://schemas.openxmlformats.org/officeDocument/2006/relationships/oleObject" Target="../embeddings/oleObject22.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vmlDrawing" Target="../drawings/vmlDrawing23.vml"/><Relationship Id="rId6" Type="http://schemas.openxmlformats.org/officeDocument/2006/relationships/image" Target="../media/image26.png"/><Relationship Id="rId5" Type="http://schemas.openxmlformats.org/officeDocument/2006/relationships/image" Target="../media/image11.emf"/><Relationship Id="rId4" Type="http://schemas.openxmlformats.org/officeDocument/2006/relationships/oleObject" Target="../embeddings/oleObject23.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1.xml"/><Relationship Id="rId1" Type="http://schemas.openxmlformats.org/officeDocument/2006/relationships/tags" Target="../tags/tag3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20.jpeg"/><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2.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1.jpeg"/><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2.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3.jpeg"/><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5.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3.vml"/><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vmlDrawing" Target="../drawings/vmlDrawing16.vml"/><Relationship Id="rId5" Type="http://schemas.openxmlformats.org/officeDocument/2006/relationships/image" Target="../media/image11.emf"/><Relationship Id="rId4" Type="http://schemas.openxmlformats.org/officeDocument/2006/relationships/oleObject" Target="../embeddings/oleObject16.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vmlDrawing" Target="../drawings/vmlDrawing17.vml"/><Relationship Id="rId5" Type="http://schemas.openxmlformats.org/officeDocument/2006/relationships/image" Target="../media/image11.emf"/><Relationship Id="rId4" Type="http://schemas.openxmlformats.org/officeDocument/2006/relationships/oleObject" Target="../embeddings/oleObject17.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vmlDrawing" Target="../drawings/vmlDrawing18.vml"/><Relationship Id="rId5" Type="http://schemas.openxmlformats.org/officeDocument/2006/relationships/image" Target="../media/image11.emf"/><Relationship Id="rId4" Type="http://schemas.openxmlformats.org/officeDocument/2006/relationships/oleObject" Target="../embeddings/oleObject18.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23791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19314043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5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16243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7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01439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70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52731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2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2540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4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75161537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1"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1"/>
          <p:cNvSpPr txBox="1"/>
          <p:nvPr userDrawn="1"/>
        </p:nvSpPr>
        <p:spPr>
          <a:xfrm>
            <a:off x="232610" y="5777651"/>
            <a:ext cx="6752390" cy="553998"/>
          </a:xfrm>
          <a:prstGeom prst="rect">
            <a:avLst/>
          </a:prstGeom>
          <a:noFill/>
        </p:spPr>
        <p:txBody>
          <a:bodyPr wrap="square" rtlCol="0">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35"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39856111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878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83266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0866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55196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128962065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79713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73285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234133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881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71337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07149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58470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00255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74149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78894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31064535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0540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82629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25179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667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40822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1439545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04010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62980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8728928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1111873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390366394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463794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310037542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22812827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0095659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162952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26985180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2476763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48388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35164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a:t>Edit Master text styles</a:t>
            </a:r>
          </a:p>
          <a:p>
            <a:pPr marL="569913" lvl="1" indent="0">
              <a:buNone/>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5358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121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605057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74403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18147193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6861338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30842527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9741687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6255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Tree>
    <p:extLst>
      <p:ext uri="{BB962C8B-B14F-4D97-AF65-F5344CB8AC3E}">
        <p14:creationId xmlns:p14="http://schemas.microsoft.com/office/powerpoint/2010/main" val="32082490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734263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68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81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5313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3018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2727069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2206255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942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defTabSz="914192"/>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192"/>
            <a:fld id="{6A4C1A4A-E5E6-4CC1-B72C-A20A4EB3E2D2}" type="slidenum">
              <a:rPr lang="en-US" sz="1765" smtClean="0">
                <a:solidFill>
                  <a:srgbClr val="505050"/>
                </a:solidFill>
              </a:rPr>
              <a:pPr defTabSz="914192"/>
              <a:t>‹#›</a:t>
            </a:fld>
            <a:endParaRPr lang="en-US" sz="1765" dirty="0">
              <a:solidFill>
                <a:srgbClr val="505050"/>
              </a:solidFill>
            </a:endParaRPr>
          </a:p>
        </p:txBody>
      </p:sp>
    </p:spTree>
    <p:extLst>
      <p:ext uri="{BB962C8B-B14F-4D97-AF65-F5344CB8AC3E}">
        <p14:creationId xmlns:p14="http://schemas.microsoft.com/office/powerpoint/2010/main" val="16146380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58425670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Tree>
    <p:extLst>
      <p:ext uri="{BB962C8B-B14F-4D97-AF65-F5344CB8AC3E}">
        <p14:creationId xmlns:p14="http://schemas.microsoft.com/office/powerpoint/2010/main" val="4103861760"/>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70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3288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Feature</a:t>
            </a:r>
          </a:p>
        </p:txBody>
      </p:sp>
    </p:spTree>
    <p:extLst>
      <p:ext uri="{BB962C8B-B14F-4D97-AF65-F5344CB8AC3E}">
        <p14:creationId xmlns:p14="http://schemas.microsoft.com/office/powerpoint/2010/main" val="2668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868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195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89792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0070C0"/>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3767723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0142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68338"/>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0" y="2980724"/>
            <a:ext cx="3585700" cy="3586209"/>
          </a:xfrm>
          <a:prstGeom prst="rect">
            <a:avLst/>
          </a:prstGeom>
        </p:spPr>
      </p:pic>
    </p:spTree>
    <p:extLst>
      <p:ext uri="{BB962C8B-B14F-4D97-AF65-F5344CB8AC3E}">
        <p14:creationId xmlns:p14="http://schemas.microsoft.com/office/powerpoint/2010/main" val="211063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4"/>
            <a:ext cx="12184541" cy="6851378"/>
          </a:xfrm>
          <a:prstGeom prst="rect">
            <a:avLst/>
          </a:prstGeom>
        </p:spPr>
      </p:pic>
      <p:sp>
        <p:nvSpPr>
          <p:cNvPr id="2" name="Rectangle 1"/>
          <p:cNvSpPr/>
          <p:nvPr userDrawn="1"/>
        </p:nvSpPr>
        <p:spPr bwMode="auto">
          <a:xfrm>
            <a:off x="269240"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6">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4" y="6026624"/>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70067"/>
            <a:ext cx="1522404" cy="326167"/>
          </a:xfrm>
          <a:prstGeom prst="rect">
            <a:avLst/>
          </a:prstGeom>
        </p:spPr>
      </p:pic>
    </p:spTree>
    <p:extLst>
      <p:ext uri="{BB962C8B-B14F-4D97-AF65-F5344CB8AC3E}">
        <p14:creationId xmlns:p14="http://schemas.microsoft.com/office/powerpoint/2010/main" val="33130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29516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022571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userDrawn="1"/>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482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0720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8550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075526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109828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66815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9541"/>
            <a:ext cx="4572000" cy="884922"/>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800"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19088621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5088988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82600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7" y="292609"/>
            <a:ext cx="4652556" cy="9398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9"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37960713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757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120303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52090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47556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560824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7803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79358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83363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6666016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523520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16807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5889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784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040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8645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a:t>Click to edit Master title</a:t>
            </a:r>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a:t>Edit Master text styles</a:t>
            </a:r>
          </a:p>
          <a:p>
            <a:pPr marL="569913" lvl="1" indent="0">
              <a:buNone/>
            </a:pPr>
            <a:r>
              <a:rPr lang="en-US" dirty="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743903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85904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accent2"/>
                    </a:gs>
                    <a:gs pos="100000">
                      <a:schemeClr val="accent2"/>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9134808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373301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2411635"/>
            <a:ext cx="11653523" cy="914360"/>
          </a:xfrm>
        </p:spPr>
        <p:txBody>
          <a:bodyPr/>
          <a:lstStyle>
            <a:lvl1pPr marL="0" indent="0">
              <a:buNone/>
              <a:defRPr sz="5293"/>
            </a:lvl1pPr>
          </a:lstStyle>
          <a:p>
            <a:pPr lvl="0"/>
            <a:r>
              <a:rPr lang="en-US"/>
              <a:t>Click to edit Master text styles</a:t>
            </a:r>
          </a:p>
        </p:txBody>
      </p:sp>
    </p:spTree>
    <p:extLst>
      <p:ext uri="{BB962C8B-B14F-4D97-AF65-F5344CB8AC3E}">
        <p14:creationId xmlns:p14="http://schemas.microsoft.com/office/powerpoint/2010/main" val="380087749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09072571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1"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980741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45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5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05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550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361083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9011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9597794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1352470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121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5044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92"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494057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9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pic>
        <p:nvPicPr>
          <p:cNvPr id="18" name="Picture 1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8485779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_EXAMPLE ONLY: Title with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1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3810"/>
            <a:ext cx="12192000" cy="686562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158747491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41"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810" y="-7620"/>
            <a:ext cx="12184380" cy="687324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65828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6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65"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390885936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8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97293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3494968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1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6629904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3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8866233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6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8112440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8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0" name="Slide Number Placeholder 9"/>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0605583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0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32498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3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746417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5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9687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8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346295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60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291256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2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92794010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image" Target="../media/image1.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image" Target="../media/image11.emf"/><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oleObject" Target="../embeddings/oleObject3.bin"/><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ags" Target="../tags/tag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vmlDrawing" Target="../drawings/vmlDrawing3.v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69606833"/>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63" r:id="rId6"/>
    <p:sldLayoutId id="2147484307" r:id="rId7"/>
    <p:sldLayoutId id="2147484224" r:id="rId8"/>
    <p:sldLayoutId id="2147484225" r:id="rId9"/>
    <p:sldLayoutId id="2147484226" r:id="rId10"/>
    <p:sldLayoutId id="2147484308" r:id="rId11"/>
    <p:sldLayoutId id="2147484227" r:id="rId12"/>
    <p:sldLayoutId id="2147484260" r:id="rId13"/>
    <p:sldLayoutId id="2147484262" r:id="rId14"/>
    <p:sldLayoutId id="2147484309" r:id="rId15"/>
    <p:sldLayoutId id="2147484228" r:id="rId16"/>
    <p:sldLayoutId id="2147484229"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61" r:id="rId27"/>
    <p:sldLayoutId id="2147484240" r:id="rId28"/>
    <p:sldLayoutId id="2147484241" r:id="rId29"/>
    <p:sldLayoutId id="2147484242" r:id="rId30"/>
    <p:sldLayoutId id="2147484243" r:id="rId31"/>
    <p:sldLayoutId id="2147484244" r:id="rId32"/>
    <p:sldLayoutId id="2147484245" r:id="rId33"/>
    <p:sldLayoutId id="2147484246" r:id="rId34"/>
    <p:sldLayoutId id="2147484247" r:id="rId35"/>
    <p:sldLayoutId id="2147484248" r:id="rId36"/>
    <p:sldLayoutId id="2147484252" r:id="rId37"/>
    <p:sldLayoutId id="2147484253" r:id="rId38"/>
    <p:sldLayoutId id="2147484257" r:id="rId39"/>
    <p:sldLayoutId id="2147484258" r:id="rId40"/>
    <p:sldLayoutId id="2147484259" r:id="rId41"/>
    <p:sldLayoutId id="2147484332" r:id="rId4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46671879"/>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0" r:id="rId36"/>
    <p:sldLayoutId id="2147484301" r:id="rId37"/>
    <p:sldLayoutId id="2147484302" r:id="rId38"/>
    <p:sldLayoutId id="2147484303" r:id="rId39"/>
    <p:sldLayoutId id="2147484304" r:id="rId40"/>
    <p:sldLayoutId id="2147484305" r:id="rId41"/>
    <p:sldLayoutId id="2147484306" r:id="rId4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69"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marL="0" marR="0" lvl="0" indent="0" algn="r" defTabSz="1088105"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3387739"/>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9565915"/>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6" r:id="rId22"/>
    <p:sldLayoutId id="2147484357" r:id="rId23"/>
    <p:sldLayoutId id="2147484358" r:id="rId24"/>
    <p:sldLayoutId id="2147484359" r:id="rId25"/>
    <p:sldLayoutId id="2147484360" r:id="rId26"/>
    <p:sldLayoutId id="2147484361" r:id="rId27"/>
    <p:sldLayoutId id="2147484362" r:id="rId28"/>
    <p:sldLayoutId id="214748436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3" Type="http://schemas.openxmlformats.org/officeDocument/2006/relationships/image" Target="../media/image33.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png"/><Relationship Id="rId50" Type="http://schemas.openxmlformats.org/officeDocument/2006/relationships/image" Target="../media/image8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 Id="rId46" Type="http://schemas.openxmlformats.org/officeDocument/2006/relationships/image" Target="../media/image76.png"/><Relationship Id="rId2" Type="http://schemas.openxmlformats.org/officeDocument/2006/relationships/notesSlide" Target="../notesSlides/notesSlide1.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54" Type="http://schemas.openxmlformats.org/officeDocument/2006/relationships/image" Target="../media/image84.png"/><Relationship Id="rId1" Type="http://schemas.openxmlformats.org/officeDocument/2006/relationships/slideLayout" Target="../slideLayouts/slideLayout6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45" Type="http://schemas.openxmlformats.org/officeDocument/2006/relationships/image" Target="../media/image75.png"/><Relationship Id="rId53" Type="http://schemas.openxmlformats.org/officeDocument/2006/relationships/image" Target="../media/image83.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74.png"/><Relationship Id="rId52" Type="http://schemas.openxmlformats.org/officeDocument/2006/relationships/image" Target="../media/image82.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43" Type="http://schemas.openxmlformats.org/officeDocument/2006/relationships/image" Target="../media/image73.png"/><Relationship Id="rId48" Type="http://schemas.openxmlformats.org/officeDocument/2006/relationships/image" Target="../media/image78.png"/><Relationship Id="rId8" Type="http://schemas.openxmlformats.org/officeDocument/2006/relationships/image" Target="../media/image38.png"/><Relationship Id="rId51" Type="http://schemas.openxmlformats.org/officeDocument/2006/relationships/image" Target="../media/image81.png"/></Relationships>
</file>

<file path=ppt/slides/_rels/slide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2.xml"/><Relationship Id="rId1" Type="http://schemas.openxmlformats.org/officeDocument/2006/relationships/slideLayout" Target="../slideLayouts/slideLayout42.xml"/><Relationship Id="rId4" Type="http://schemas.openxmlformats.org/officeDocument/2006/relationships/image" Target="../media/image10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notesSlide" Target="../notesSlides/notesSlide2.xml"/><Relationship Id="rId1" Type="http://schemas.openxmlformats.org/officeDocument/2006/relationships/slideLayout" Target="../slideLayouts/slideLayout11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hyperlink" Target="https://www.azureiotsuite.com/" TargetMode="External"/><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5.xml"/><Relationship Id="rId7" Type="http://schemas.openxmlformats.org/officeDocument/2006/relationships/slideLayout" Target="../slideLayouts/slideLayout20.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image" Target="../media/image98.png"/><Relationship Id="rId4" Type="http://schemas.openxmlformats.org/officeDocument/2006/relationships/tags" Target="../tags/tag36.xml"/><Relationship Id="rId9" Type="http://schemas.openxmlformats.org/officeDocument/2006/relationships/image" Target="../media/image97.png"/></Relationships>
</file>

<file path=ppt/slides/_rels/slide8.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slideLayout" Target="../slideLayouts/slideLayout20.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2" Type="http://schemas.openxmlformats.org/officeDocument/2006/relationships/tags" Target="../tags/tag40.xml"/><Relationship Id="rId16" Type="http://schemas.openxmlformats.org/officeDocument/2006/relationships/image" Target="../media/image98.png"/><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image" Target="../media/image97.png"/><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a:solidFill>
            <a:schemeClr val="accent2"/>
          </a:solidFill>
        </p:grpSpPr>
        <p:sp>
          <p:nvSpPr>
            <p:cNvPr id="39" name="Rectangle 38"/>
            <p:cNvSpPr/>
            <p:nvPr/>
          </p:nvSpPr>
          <p:spPr bwMode="auto">
            <a:xfrm>
              <a:off x="5864958" y="2910816"/>
              <a:ext cx="2795751" cy="2335919"/>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a:grpFill/>
          </p:grpSpPr>
          <p:sp>
            <p:nvSpPr>
              <p:cNvPr id="181" name="TextBox 180"/>
              <p:cNvSpPr txBox="1"/>
              <p:nvPr/>
            </p:nvSpPr>
            <p:spPr>
              <a:xfrm>
                <a:off x="6617233" y="3498385"/>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a:grpFill/>
            </p:spPr>
          </p:pic>
        </p:grpSp>
        <p:grpSp>
          <p:nvGrpSpPr>
            <p:cNvPr id="382" name="Group 381"/>
            <p:cNvGrpSpPr/>
            <p:nvPr/>
          </p:nvGrpSpPr>
          <p:grpSpPr>
            <a:xfrm>
              <a:off x="7430331" y="3487300"/>
              <a:ext cx="1012136" cy="319344"/>
              <a:chOff x="7430331" y="3487300"/>
              <a:chExt cx="1012136" cy="319344"/>
            </a:xfrm>
            <a:grpFill/>
          </p:grpSpPr>
          <p:sp>
            <p:nvSpPr>
              <p:cNvPr id="183" name="TextBox 182"/>
              <p:cNvSpPr txBox="1"/>
              <p:nvPr/>
            </p:nvSpPr>
            <p:spPr>
              <a:xfrm>
                <a:off x="7783311" y="3505539"/>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a:grpFill/>
            </p:spPr>
          </p:pic>
        </p:grpSp>
        <p:grpSp>
          <p:nvGrpSpPr>
            <p:cNvPr id="383" name="Group 382"/>
            <p:cNvGrpSpPr/>
            <p:nvPr/>
          </p:nvGrpSpPr>
          <p:grpSpPr>
            <a:xfrm>
              <a:off x="6197972" y="4617996"/>
              <a:ext cx="1022705" cy="345461"/>
              <a:chOff x="6197972" y="4617996"/>
              <a:chExt cx="1022705" cy="345461"/>
            </a:xfrm>
            <a:grpFill/>
          </p:grpSpPr>
          <p:sp>
            <p:nvSpPr>
              <p:cNvPr id="185" name="TextBox 184"/>
              <p:cNvSpPr txBox="1"/>
              <p:nvPr/>
            </p:nvSpPr>
            <p:spPr>
              <a:xfrm>
                <a:off x="6561521" y="466235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a:grpFill/>
            </p:spPr>
          </p:pic>
        </p:grpSp>
        <p:grpSp>
          <p:nvGrpSpPr>
            <p:cNvPr id="384" name="Group 383"/>
            <p:cNvGrpSpPr/>
            <p:nvPr/>
          </p:nvGrpSpPr>
          <p:grpSpPr>
            <a:xfrm>
              <a:off x="6228800" y="4056656"/>
              <a:ext cx="1002965" cy="334571"/>
              <a:chOff x="6228800" y="4056656"/>
              <a:chExt cx="1002965" cy="334571"/>
            </a:xfrm>
            <a:grpFill/>
          </p:grpSpPr>
          <p:sp>
            <p:nvSpPr>
              <p:cNvPr id="187" name="TextBox 186"/>
              <p:cNvSpPr txBox="1"/>
              <p:nvPr/>
            </p:nvSpPr>
            <p:spPr>
              <a:xfrm>
                <a:off x="6572609" y="409012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a:grpFill/>
            </p:spPr>
          </p:pic>
        </p:grpSp>
        <p:grpSp>
          <p:nvGrpSpPr>
            <p:cNvPr id="385" name="Group 384"/>
            <p:cNvGrpSpPr/>
            <p:nvPr/>
          </p:nvGrpSpPr>
          <p:grpSpPr>
            <a:xfrm>
              <a:off x="7428168" y="4064595"/>
              <a:ext cx="1005670" cy="327678"/>
              <a:chOff x="7428168" y="4064595"/>
              <a:chExt cx="1005670" cy="327678"/>
            </a:xfrm>
            <a:grpFill/>
          </p:grpSpPr>
          <p:sp>
            <p:nvSpPr>
              <p:cNvPr id="189" name="TextBox 188"/>
              <p:cNvSpPr txBox="1"/>
              <p:nvPr/>
            </p:nvSpPr>
            <p:spPr>
              <a:xfrm>
                <a:off x="7774682" y="4091168"/>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a:grpFill/>
            </p:spPr>
          </p:pic>
        </p:grpSp>
        <p:grpSp>
          <p:nvGrpSpPr>
            <p:cNvPr id="386" name="Group 385"/>
            <p:cNvGrpSpPr/>
            <p:nvPr/>
          </p:nvGrpSpPr>
          <p:grpSpPr>
            <a:xfrm>
              <a:off x="7466284" y="4661302"/>
              <a:ext cx="989338" cy="296656"/>
              <a:chOff x="7466284" y="4661302"/>
              <a:chExt cx="989338" cy="296656"/>
            </a:xfrm>
            <a:grpFill/>
          </p:grpSpPr>
          <p:sp>
            <p:nvSpPr>
              <p:cNvPr id="191" name="TextBox 190"/>
              <p:cNvSpPr txBox="1"/>
              <p:nvPr/>
            </p:nvSpPr>
            <p:spPr>
              <a:xfrm>
                <a:off x="7796466" y="4676797"/>
                <a:ext cx="659156" cy="258458"/>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a:grpFill/>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9905576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a:t>
            </a:r>
            <a:r>
              <a:rPr lang="en-US" dirty="0" err="1"/>
              <a:t>IoT</a:t>
            </a:r>
            <a:r>
              <a:rPr lang="en-US" dirty="0"/>
              <a:t> Hub in Azure portal</a:t>
            </a:r>
          </a:p>
        </p:txBody>
      </p:sp>
      <p:sp>
        <p:nvSpPr>
          <p:cNvPr id="3" name="Text Placeholder 2"/>
          <p:cNvSpPr>
            <a:spLocks noGrp="1"/>
          </p:cNvSpPr>
          <p:nvPr>
            <p:ph type="body" sz="quarter" idx="10"/>
          </p:nvPr>
        </p:nvSpPr>
        <p:spPr>
          <a:xfrm>
            <a:off x="7628350" y="1701974"/>
            <a:ext cx="4296729" cy="3605602"/>
          </a:xfrm>
        </p:spPr>
        <p:txBody>
          <a:bodyPr/>
          <a:lstStyle/>
          <a:p>
            <a:r>
              <a:rPr lang="en-US" dirty="0"/>
              <a:t>Simple navigation</a:t>
            </a:r>
          </a:p>
          <a:p>
            <a:pPr lvl="1"/>
            <a:r>
              <a:rPr lang="en-US" dirty="0"/>
              <a:t>Management of devices, volume and scaling made easy through the </a:t>
            </a:r>
            <a:r>
              <a:rPr lang="en-US" dirty="0" err="1"/>
              <a:t>IoT</a:t>
            </a:r>
            <a:r>
              <a:rPr lang="en-US" dirty="0"/>
              <a:t> Hub settings in the Azure Management Portal</a:t>
            </a:r>
          </a:p>
          <a:p>
            <a:endParaRPr lang="en-US" dirty="0"/>
          </a:p>
          <a:p>
            <a:pPr lvl="1"/>
            <a:endParaRPr lang="en-US" dirty="0"/>
          </a:p>
          <a:p>
            <a:pPr lvl="1"/>
            <a:endParaRPr lang="en-US" dirty="0"/>
          </a:p>
          <a:p>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250804" y="1614133"/>
            <a:ext cx="7377546" cy="4395788"/>
          </a:xfrm>
          <a:prstGeom prst="rect">
            <a:avLst/>
          </a:prstGeom>
        </p:spPr>
      </p:pic>
    </p:spTree>
    <p:extLst>
      <p:ext uri="{BB962C8B-B14F-4D97-AF65-F5344CB8AC3E}">
        <p14:creationId xmlns:p14="http://schemas.microsoft.com/office/powerpoint/2010/main" val="44011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2"/>
            <a:ext cx="4594860" cy="6280621"/>
          </a:xfrm>
        </p:spPr>
        <p:txBody>
          <a:bodyPr/>
          <a:lstStyle/>
          <a:p>
            <a:r>
              <a:rPr lang="en-US" sz="3200" dirty="0"/>
              <a:t>Event Processing</a:t>
            </a:r>
            <a:br>
              <a:rPr lang="en-US" dirty="0"/>
            </a:br>
            <a:r>
              <a:rPr lang="en-US" dirty="0"/>
              <a:t>Azure Stream Analytics</a:t>
            </a:r>
          </a:p>
        </p:txBody>
      </p:sp>
      <p:grpSp>
        <p:nvGrpSpPr>
          <p:cNvPr id="4" name="Group 3"/>
          <p:cNvGrpSpPr/>
          <p:nvPr/>
        </p:nvGrpSpPr>
        <p:grpSpPr>
          <a:xfrm>
            <a:off x="6790554" y="2322712"/>
            <a:ext cx="2651158" cy="2060557"/>
            <a:chOff x="1107857" y="-3310276"/>
            <a:chExt cx="641349" cy="498475"/>
          </a:xfrm>
          <a:solidFill>
            <a:schemeClr val="tx1"/>
          </a:solidFill>
        </p:grpSpPr>
        <p:sp>
          <p:nvSpPr>
            <p:cNvPr id="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779253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event processing</a:t>
            </a:r>
          </a:p>
        </p:txBody>
      </p:sp>
      <p:sp>
        <p:nvSpPr>
          <p:cNvPr id="3" name="Text Placeholder 2"/>
          <p:cNvSpPr>
            <a:spLocks noGrp="1"/>
          </p:cNvSpPr>
          <p:nvPr>
            <p:ph type="body" sz="quarter" idx="10"/>
          </p:nvPr>
        </p:nvSpPr>
        <p:spPr>
          <a:xfrm>
            <a:off x="6730409" y="1714500"/>
            <a:ext cx="5194672" cy="2790957"/>
          </a:xfrm>
        </p:spPr>
        <p:txBody>
          <a:bodyPr/>
          <a:lstStyle/>
          <a:p>
            <a:r>
              <a:rPr lang="en-US" dirty="0"/>
              <a:t>High volume</a:t>
            </a:r>
          </a:p>
          <a:p>
            <a:pPr lvl="1"/>
            <a:r>
              <a:rPr lang="en-US" dirty="0"/>
              <a:t>Analyze millions of data points per second</a:t>
            </a:r>
          </a:p>
          <a:p>
            <a:r>
              <a:rPr lang="en-US" dirty="0"/>
              <a:t>Highly scalable</a:t>
            </a:r>
          </a:p>
          <a:p>
            <a:pPr lvl="1"/>
            <a:r>
              <a:rPr lang="en-US" dirty="0"/>
              <a:t>Enterprise grade, predictable solution.</a:t>
            </a:r>
          </a:p>
          <a:p>
            <a:pPr lvl="1"/>
            <a:endParaRPr lang="en-US" dirty="0"/>
          </a:p>
          <a:p>
            <a:endParaRPr lang="en-US" dirty="0"/>
          </a:p>
        </p:txBody>
      </p:sp>
      <p:sp>
        <p:nvSpPr>
          <p:cNvPr id="6" name="Text Placeholder 2"/>
          <p:cNvSpPr>
            <a:spLocks noGrp="1"/>
          </p:cNvSpPr>
          <p:nvPr>
            <p:ph type="body" sz="quarter" idx="10"/>
          </p:nvPr>
        </p:nvSpPr>
        <p:spPr>
          <a:xfrm>
            <a:off x="421640" y="1714500"/>
            <a:ext cx="6080760" cy="3711016"/>
          </a:xfrm>
        </p:spPr>
        <p:txBody>
          <a:bodyPr/>
          <a:lstStyle/>
          <a:p>
            <a:r>
              <a:rPr lang="en-US" dirty="0"/>
              <a:t>Uncover real time insights</a:t>
            </a:r>
          </a:p>
          <a:p>
            <a:pPr lvl="1"/>
            <a:r>
              <a:rPr lang="en-US" dirty="0"/>
              <a:t>Perform real time analytics across multiple streams</a:t>
            </a:r>
          </a:p>
          <a:p>
            <a:r>
              <a:rPr lang="en-US" dirty="0"/>
              <a:t>Rapid Deployment</a:t>
            </a:r>
          </a:p>
          <a:p>
            <a:pPr lvl="1"/>
            <a:r>
              <a:rPr lang="en-US" dirty="0"/>
              <a:t>Use simple SQL syntax, auto distributed for scale</a:t>
            </a:r>
          </a:p>
          <a:p>
            <a:r>
              <a:rPr lang="en-US" dirty="0"/>
              <a:t>Mission critical reliability</a:t>
            </a:r>
          </a:p>
          <a:p>
            <a:pPr lvl="1"/>
            <a:r>
              <a:rPr lang="en-US" dirty="0"/>
              <a:t>Fully managed, low latency, high throughput</a:t>
            </a:r>
          </a:p>
          <a:p>
            <a:r>
              <a:rPr lang="en-US" dirty="0"/>
              <a:t>Create real time alerts</a:t>
            </a:r>
          </a:p>
          <a:p>
            <a:pPr lvl="1"/>
            <a:r>
              <a:rPr lang="en-US" dirty="0"/>
              <a:t>Flag alerts and alarms for attention</a:t>
            </a:r>
          </a:p>
        </p:txBody>
      </p:sp>
    </p:spTree>
    <p:extLst>
      <p:ext uri="{BB962C8B-B14F-4D97-AF65-F5344CB8AC3E}">
        <p14:creationId xmlns:p14="http://schemas.microsoft.com/office/powerpoint/2010/main" val="6274114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Streaming Data</a:t>
            </a:r>
          </a:p>
        </p:txBody>
      </p:sp>
      <p:sp>
        <p:nvSpPr>
          <p:cNvPr id="7" name="Text Placeholder 2"/>
          <p:cNvSpPr txBox="1">
            <a:spLocks/>
          </p:cNvSpPr>
          <p:nvPr/>
        </p:nvSpPr>
        <p:spPr>
          <a:xfrm>
            <a:off x="6348418"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in Motion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415" y="2522021"/>
            <a:ext cx="3783008" cy="378300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88579" y="2522021"/>
            <a:ext cx="3959210" cy="3783008"/>
          </a:xfrm>
          <a:prstGeom prst="rect">
            <a:avLst/>
          </a:prstGeom>
        </p:spPr>
      </p:pic>
      <p:sp>
        <p:nvSpPr>
          <p:cNvPr id="10" name="Text Placeholder 2"/>
          <p:cNvSpPr txBox="1">
            <a:spLocks/>
          </p:cNvSpPr>
          <p:nvPr/>
        </p:nvSpPr>
        <p:spPr>
          <a:xfrm>
            <a:off x="1238897"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at Rest</a:t>
            </a:r>
          </a:p>
        </p:txBody>
      </p:sp>
    </p:spTree>
    <p:extLst>
      <p:ext uri="{BB962C8B-B14F-4D97-AF65-F5344CB8AC3E}">
        <p14:creationId xmlns:p14="http://schemas.microsoft.com/office/powerpoint/2010/main" val="33162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r>
              <a:rPr lang="en-US" sz="4705" dirty="0">
                <a:solidFill>
                  <a:schemeClr val="accent4">
                    <a:lumMod val="75000"/>
                  </a:schemeClr>
                </a:solidFill>
                <a:latin typeface="Segoe UI Light" panose="020B0502040204020203" pitchFamily="34" charset="0"/>
                <a:cs typeface="Segoe UI Light" panose="020B0502040204020203" pitchFamily="34" charset="0"/>
              </a:rPr>
              <a:t>Windowing Concepts</a:t>
            </a:r>
          </a:p>
        </p:txBody>
      </p:sp>
      <p:sp>
        <p:nvSpPr>
          <p:cNvPr id="50" name="TextBox 49"/>
          <p:cNvSpPr txBox="1"/>
          <p:nvPr/>
        </p:nvSpPr>
        <p:spPr>
          <a:xfrm>
            <a:off x="719320" y="1296672"/>
            <a:ext cx="8791236" cy="4978484"/>
          </a:xfrm>
          <a:prstGeom prst="rect">
            <a:avLst/>
          </a:prstGeom>
          <a:noFill/>
        </p:spPr>
        <p:txBody>
          <a:bodyPr wrap="none" lIns="0" tIns="0" rIns="0" bIns="0" rtlCol="0">
            <a:spAutoFit/>
          </a:bodyPr>
          <a:lstStyle/>
          <a:p>
            <a:pPr marL="342834" indent="-342834">
              <a:spcAft>
                <a:spcPts val="1200"/>
              </a:spcAft>
              <a:buFont typeface="Arial" panose="020B0604020202020204" pitchFamily="34" charset="0"/>
              <a:buChar char="•"/>
            </a:pPr>
            <a:r>
              <a:rPr lang="en-US" sz="2353" dirty="0"/>
              <a:t>Windows can be </a:t>
            </a:r>
            <a:r>
              <a:rPr lang="en-US" sz="2353" b="1" dirty="0"/>
              <a:t>tumbling</a:t>
            </a:r>
            <a:r>
              <a:rPr lang="en-US" sz="2353" dirty="0"/>
              <a:t>, </a:t>
            </a:r>
            <a:r>
              <a:rPr lang="en-US" sz="2353" b="1" dirty="0"/>
              <a:t>hopping</a:t>
            </a:r>
            <a:r>
              <a:rPr lang="en-US" sz="2353" dirty="0"/>
              <a:t>, or </a:t>
            </a:r>
            <a:r>
              <a:rPr lang="en-US" sz="2353" b="1" dirty="0"/>
              <a:t>sliding</a:t>
            </a:r>
          </a:p>
          <a:p>
            <a:pPr marL="342834" indent="-342834">
              <a:spcAft>
                <a:spcPts val="1200"/>
              </a:spcAft>
              <a:buFont typeface="Arial" panose="020B0604020202020204" pitchFamily="34" charset="0"/>
              <a:buChar char="•"/>
            </a:pPr>
            <a:r>
              <a:rPr lang="en-US" sz="2353" dirty="0"/>
              <a:t>Windows are fixed length</a:t>
            </a:r>
          </a:p>
          <a:p>
            <a:pPr marL="342834" indent="-342834">
              <a:spcAft>
                <a:spcPts val="1200"/>
              </a:spcAft>
              <a:buFont typeface="Arial" panose="020B0604020202020204" pitchFamily="34" charset="0"/>
              <a:buChar char="•"/>
            </a:pPr>
            <a:r>
              <a:rPr lang="en-US" sz="2353" dirty="0"/>
              <a:t>Must be used in a </a:t>
            </a:r>
            <a:r>
              <a:rPr lang="en-US" sz="2353" b="1" dirty="0"/>
              <a:t>GROUP BY </a:t>
            </a:r>
            <a:r>
              <a:rPr lang="en-US" sz="2353" dirty="0"/>
              <a:t>clause</a:t>
            </a: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r>
              <a:rPr lang="en-US" sz="2353" dirty="0"/>
              <a:t>Output event will have the timestamp of the end of the window</a:t>
            </a:r>
          </a:p>
        </p:txBody>
      </p:sp>
      <p:grpSp>
        <p:nvGrpSpPr>
          <p:cNvPr id="3" name="Group 2"/>
          <p:cNvGrpSpPr/>
          <p:nvPr/>
        </p:nvGrpSpPr>
        <p:grpSpPr>
          <a:xfrm>
            <a:off x="2896257" y="2980788"/>
            <a:ext cx="6461504" cy="2498091"/>
            <a:chOff x="87362" y="3124646"/>
            <a:chExt cx="6591071" cy="2548183"/>
          </a:xfrm>
        </p:grpSpPr>
        <p:sp>
          <p:nvSpPr>
            <p:cNvPr id="5" name="Rectangle 4"/>
            <p:cNvSpPr/>
            <p:nvPr/>
          </p:nvSpPr>
          <p:spPr bwMode="auto">
            <a:xfrm>
              <a:off x="95812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1</a:t>
              </a:r>
            </a:p>
          </p:txBody>
        </p:sp>
        <p:sp>
          <p:nvSpPr>
            <p:cNvPr id="7" name="Rectangle 6"/>
            <p:cNvSpPr/>
            <p:nvPr/>
          </p:nvSpPr>
          <p:spPr bwMode="auto">
            <a:xfrm>
              <a:off x="128669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5</a:t>
              </a:r>
            </a:p>
          </p:txBody>
        </p:sp>
        <p:sp>
          <p:nvSpPr>
            <p:cNvPr id="8" name="Rectangle 7"/>
            <p:cNvSpPr/>
            <p:nvPr/>
          </p:nvSpPr>
          <p:spPr bwMode="auto">
            <a:xfrm>
              <a:off x="1865841"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4</a:t>
              </a:r>
            </a:p>
          </p:txBody>
        </p:sp>
        <p:sp>
          <p:nvSpPr>
            <p:cNvPr id="10" name="Rectangle 9"/>
            <p:cNvSpPr/>
            <p:nvPr/>
          </p:nvSpPr>
          <p:spPr bwMode="auto">
            <a:xfrm>
              <a:off x="2483318"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2</a:t>
              </a:r>
            </a:p>
          </p:txBody>
        </p:sp>
        <p:sp>
          <p:nvSpPr>
            <p:cNvPr id="11" name="Rectangle 10"/>
            <p:cNvSpPr/>
            <p:nvPr/>
          </p:nvSpPr>
          <p:spPr bwMode="auto">
            <a:xfrm>
              <a:off x="2183095"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6</a:t>
              </a:r>
            </a:p>
          </p:txBody>
        </p:sp>
        <p:sp>
          <p:nvSpPr>
            <p:cNvPr id="12" name="Rectangle 11"/>
            <p:cNvSpPr/>
            <p:nvPr/>
          </p:nvSpPr>
          <p:spPr bwMode="auto">
            <a:xfrm>
              <a:off x="3889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8</a:t>
              </a:r>
            </a:p>
          </p:txBody>
        </p:sp>
        <p:sp>
          <p:nvSpPr>
            <p:cNvPr id="13" name="Rectangle 12"/>
            <p:cNvSpPr/>
            <p:nvPr/>
          </p:nvSpPr>
          <p:spPr bwMode="auto">
            <a:xfrm>
              <a:off x="4202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6</a:t>
              </a:r>
            </a:p>
          </p:txBody>
        </p:sp>
        <p:sp>
          <p:nvSpPr>
            <p:cNvPr id="14" name="Rectangle 13"/>
            <p:cNvSpPr/>
            <p:nvPr/>
          </p:nvSpPr>
          <p:spPr bwMode="auto">
            <a:xfrm>
              <a:off x="4941550" y="378458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4</a:t>
              </a:r>
            </a:p>
          </p:txBody>
        </p:sp>
        <p:cxnSp>
          <p:nvCxnSpPr>
            <p:cNvPr id="36" name="Straight Arrow Connector 35"/>
            <p:cNvCxnSpPr>
              <a:stCxn id="15" idx="6"/>
            </p:cNvCxnSpPr>
            <p:nvPr/>
          </p:nvCxnSpPr>
          <p:spPr>
            <a:xfrm>
              <a:off x="879643" y="4188060"/>
              <a:ext cx="4937058"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6461" y="4375843"/>
              <a:ext cx="101052"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t1</a:t>
              </a:r>
            </a:p>
          </p:txBody>
        </p:sp>
        <p:sp>
          <p:nvSpPr>
            <p:cNvPr id="40" name="TextBox 39"/>
            <p:cNvSpPr txBox="1"/>
            <p:nvPr/>
          </p:nvSpPr>
          <p:spPr>
            <a:xfrm>
              <a:off x="1727147"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t2</a:t>
              </a:r>
            </a:p>
          </p:txBody>
        </p:sp>
        <p:sp>
          <p:nvSpPr>
            <p:cNvPr id="44" name="TextBox 43"/>
            <p:cNvSpPr txBox="1"/>
            <p:nvPr/>
          </p:nvSpPr>
          <p:spPr>
            <a:xfrm>
              <a:off x="4620345" y="4375843"/>
              <a:ext cx="130485"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t5</a:t>
              </a:r>
            </a:p>
          </p:txBody>
        </p:sp>
        <p:sp>
          <p:nvSpPr>
            <p:cNvPr id="45" name="TextBox 44"/>
            <p:cNvSpPr txBox="1"/>
            <p:nvPr/>
          </p:nvSpPr>
          <p:spPr>
            <a:xfrm>
              <a:off x="5382801"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t6</a:t>
              </a:r>
            </a:p>
          </p:txBody>
        </p:sp>
        <p:sp>
          <p:nvSpPr>
            <p:cNvPr id="47" name="TextBox 46"/>
            <p:cNvSpPr txBox="1"/>
            <p:nvPr/>
          </p:nvSpPr>
          <p:spPr>
            <a:xfrm>
              <a:off x="2700816"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t3</a:t>
              </a:r>
            </a:p>
          </p:txBody>
        </p:sp>
        <p:sp>
          <p:nvSpPr>
            <p:cNvPr id="48" name="TextBox 47"/>
            <p:cNvSpPr txBox="1"/>
            <p:nvPr/>
          </p:nvSpPr>
          <p:spPr>
            <a:xfrm>
              <a:off x="3663853"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t4</a:t>
              </a:r>
            </a:p>
          </p:txBody>
        </p:sp>
        <p:sp>
          <p:nvSpPr>
            <p:cNvPr id="49" name="TextBox 48"/>
            <p:cNvSpPr txBox="1"/>
            <p:nvPr/>
          </p:nvSpPr>
          <p:spPr>
            <a:xfrm>
              <a:off x="5876813" y="4035189"/>
              <a:ext cx="391582" cy="251159"/>
            </a:xfrm>
            <a:prstGeom prst="rect">
              <a:avLst/>
            </a:prstGeom>
            <a:noFill/>
          </p:spPr>
          <p:txBody>
            <a:bodyPr wrap="none" lIns="0" tIns="0" rIns="0" bIns="0" rtlCol="0">
              <a:spAutoFit/>
            </a:bodyPr>
            <a:lstStyle/>
            <a:p>
              <a:r>
                <a:rPr lang="en-US" sz="1600" spc="-70" dirty="0">
                  <a:solidFill>
                    <a:schemeClr val="accent4"/>
                  </a:solidFill>
                  <a:latin typeface="Segoe UI Light" panose="020B0502040204020203" pitchFamily="34" charset="0"/>
                </a:rPr>
                <a:t>Time</a:t>
              </a:r>
            </a:p>
          </p:txBody>
        </p:sp>
        <p:cxnSp>
          <p:nvCxnSpPr>
            <p:cNvPr id="58" name="Straight Connector 57"/>
            <p:cNvCxnSpPr/>
            <p:nvPr/>
          </p:nvCxnSpPr>
          <p:spPr>
            <a:xfrm rot="5400000">
              <a:off x="316364" y="3627608"/>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69002" y="3666467"/>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82782" y="3676181"/>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16550" y="3193391"/>
              <a:ext cx="672372"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1</a:t>
              </a:r>
            </a:p>
          </p:txBody>
        </p:sp>
        <p:sp>
          <p:nvSpPr>
            <p:cNvPr id="62" name="TextBox 61"/>
            <p:cNvSpPr txBox="1"/>
            <p:nvPr/>
          </p:nvSpPr>
          <p:spPr>
            <a:xfrm>
              <a:off x="3328300" y="3193391"/>
              <a:ext cx="698204"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2</a:t>
              </a:r>
            </a:p>
          </p:txBody>
        </p:sp>
        <p:sp>
          <p:nvSpPr>
            <p:cNvPr id="63" name="TextBox 62"/>
            <p:cNvSpPr txBox="1"/>
            <p:nvPr/>
          </p:nvSpPr>
          <p:spPr>
            <a:xfrm>
              <a:off x="5300991" y="3193391"/>
              <a:ext cx="698204"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3</a:t>
              </a:r>
            </a:p>
          </p:txBody>
        </p:sp>
        <p:cxnSp>
          <p:nvCxnSpPr>
            <p:cNvPr id="64" name="Straight Connector 63"/>
            <p:cNvCxnSpPr/>
            <p:nvPr/>
          </p:nvCxnSpPr>
          <p:spPr>
            <a:xfrm flipH="1">
              <a:off x="2168390"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121689" y="3302078"/>
              <a:ext cx="545819" cy="235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102811"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09554"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23335"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59287" y="4705931"/>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173067" y="4696216"/>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7362" y="4812009"/>
              <a:ext cx="1343294" cy="439527"/>
            </a:xfrm>
            <a:prstGeom prst="rect">
              <a:avLst/>
            </a:prstGeom>
            <a:noFill/>
          </p:spPr>
          <p:txBody>
            <a:bodyPr wrap="square" lIns="0" tIns="0" rIns="0" bIns="0" rtlCol="0">
              <a:spAutoFit/>
            </a:bodyPr>
            <a:lstStyle/>
            <a:p>
              <a:pPr algn="ctr"/>
              <a:r>
                <a:rPr lang="en-US" sz="1400" spc="-70" dirty="0">
                  <a:solidFill>
                    <a:schemeClr val="accent4"/>
                  </a:solidFill>
                  <a:latin typeface="Segoe UI Light" panose="020B0502040204020203" pitchFamily="34" charset="0"/>
                </a:rPr>
                <a:t>Aggregate</a:t>
              </a:r>
            </a:p>
            <a:p>
              <a:pPr algn="ctr"/>
              <a:r>
                <a:rPr lang="en-US" sz="1400" spc="-70" dirty="0">
                  <a:solidFill>
                    <a:schemeClr val="accent4"/>
                  </a:solidFill>
                  <a:latin typeface="Segoe UI Light" panose="020B0502040204020203" pitchFamily="34" charset="0"/>
                </a:rPr>
                <a:t> Function (Sum)</a:t>
              </a:r>
            </a:p>
          </p:txBody>
        </p:sp>
        <p:sp>
          <p:nvSpPr>
            <p:cNvPr id="85" name="Rectangle 84"/>
            <p:cNvSpPr/>
            <p:nvPr/>
          </p:nvSpPr>
          <p:spPr bwMode="auto">
            <a:xfrm>
              <a:off x="2572814" y="5382946"/>
              <a:ext cx="39829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200" dirty="0">
                  <a:solidFill>
                    <a:schemeClr val="accent2"/>
                  </a:solidFill>
                  <a:latin typeface="Segoe UI Light" panose="020B0502040204020203" pitchFamily="34" charset="0"/>
                </a:rPr>
                <a:t>18</a:t>
              </a:r>
            </a:p>
          </p:txBody>
        </p:sp>
        <p:sp>
          <p:nvSpPr>
            <p:cNvPr id="87" name="Rectangle 86"/>
            <p:cNvSpPr/>
            <p:nvPr/>
          </p:nvSpPr>
          <p:spPr bwMode="auto">
            <a:xfrm>
              <a:off x="4469433" y="5382946"/>
              <a:ext cx="39614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200" dirty="0">
                  <a:solidFill>
                    <a:schemeClr val="accent2"/>
                  </a:solidFill>
                  <a:latin typeface="Segoe UI Light" panose="020B0502040204020203" pitchFamily="34" charset="0"/>
                </a:rPr>
                <a:t>14</a:t>
              </a:r>
            </a:p>
          </p:txBody>
        </p:sp>
        <p:cxnSp>
          <p:nvCxnSpPr>
            <p:cNvPr id="92" name="Straight Connector 91"/>
            <p:cNvCxnSpPr/>
            <p:nvPr/>
          </p:nvCxnSpPr>
          <p:spPr>
            <a:xfrm flipV="1">
              <a:off x="866631"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25321" y="5426342"/>
              <a:ext cx="968470" cy="219740"/>
            </a:xfrm>
            <a:prstGeom prst="rect">
              <a:avLst/>
            </a:prstGeom>
            <a:noFill/>
          </p:spPr>
          <p:txBody>
            <a:bodyPr wrap="none" lIns="0" tIns="0" rIns="0" bIns="0" rtlCol="0">
              <a:spAutoFit/>
            </a:bodyPr>
            <a:lstStyle/>
            <a:p>
              <a:pPr algn="ctr"/>
              <a:r>
                <a:rPr lang="en-US" sz="1400" spc="-70" dirty="0">
                  <a:solidFill>
                    <a:schemeClr val="accent4"/>
                  </a:solidFill>
                  <a:latin typeface="Segoe UI Light" panose="020B0502040204020203" pitchFamily="34" charset="0"/>
                </a:rPr>
                <a:t>Output Events</a:t>
              </a:r>
            </a:p>
          </p:txBody>
        </p:sp>
        <p:sp>
          <p:nvSpPr>
            <p:cNvPr id="15" name="Oval 14"/>
            <p:cNvSpPr/>
            <p:nvPr/>
          </p:nvSpPr>
          <p:spPr bwMode="auto">
            <a:xfrm>
              <a:off x="759010"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0" name="Oval 19"/>
            <p:cNvSpPr/>
            <p:nvPr/>
          </p:nvSpPr>
          <p:spPr bwMode="auto">
            <a:xfrm>
              <a:off x="2708936"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2" name="Oval 21"/>
            <p:cNvSpPr/>
            <p:nvPr/>
          </p:nvSpPr>
          <p:spPr bwMode="auto">
            <a:xfrm>
              <a:off x="1734998"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5" name="Oval 24"/>
            <p:cNvSpPr/>
            <p:nvPr/>
          </p:nvSpPr>
          <p:spPr bwMode="auto">
            <a:xfrm>
              <a:off x="54237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6" name="Oval 25"/>
            <p:cNvSpPr/>
            <p:nvPr/>
          </p:nvSpPr>
          <p:spPr bwMode="auto">
            <a:xfrm>
              <a:off x="4626889"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8" name="Oval 27"/>
            <p:cNvSpPr/>
            <p:nvPr/>
          </p:nvSpPr>
          <p:spPr bwMode="auto">
            <a:xfrm>
              <a:off x="36509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grpSp>
    </p:spTree>
    <p:extLst>
      <p:ext uri="{BB962C8B-B14F-4D97-AF65-F5344CB8AC3E}">
        <p14:creationId xmlns:p14="http://schemas.microsoft.com/office/powerpoint/2010/main" val="35276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923" y="289958"/>
            <a:ext cx="11655078" cy="899537"/>
          </a:xfrm>
        </p:spPr>
        <p:txBody>
          <a:bodyPr vert="horz" wrap="square" lIns="143428" tIns="89642" rIns="143428" bIns="89642" rtlCol="0" anchor="t" anchorCtr="0">
            <a:noAutofit/>
          </a:bodyPr>
          <a:lstStyle/>
          <a:p>
            <a:r>
              <a:rPr lang="en-US" sz="4705"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592104" y="4624234"/>
            <a:ext cx="6697300" cy="1299330"/>
          </a:xfrm>
          <a:prstGeom prst="rect">
            <a:avLst/>
          </a:prstGeom>
          <a:solidFill>
            <a:schemeClr val="tx2"/>
          </a:solidFill>
        </p:spPr>
        <p:txBody>
          <a:bodyPr wrap="square">
            <a:spAutoFit/>
          </a:bodyPr>
          <a:lstStyle/>
          <a:p>
            <a:r>
              <a:rPr lang="en-US" sz="1961" dirty="0">
                <a:solidFill>
                  <a:srgbClr val="00188F">
                    <a:lumMod val="60000"/>
                    <a:lumOff val="40000"/>
                  </a:srgbClr>
                </a:solidFill>
                <a:latin typeface="Consolas"/>
              </a:rPr>
              <a:t>SELECT</a:t>
            </a:r>
            <a:r>
              <a:rPr lang="en-US" sz="1961" dirty="0">
                <a:solidFill>
                  <a:srgbClr val="404040"/>
                </a:solidFill>
                <a:latin typeface="Consolas"/>
              </a:rPr>
              <a:t> Topic, </a:t>
            </a:r>
            <a:r>
              <a:rPr lang="en-US" sz="1961" dirty="0">
                <a:solidFill>
                  <a:srgbClr val="7030A0"/>
                </a:solidFill>
                <a:latin typeface="Consolas"/>
              </a:rPr>
              <a:t>Count</a:t>
            </a:r>
            <a:r>
              <a:rPr lang="en-US" sz="1961" dirty="0">
                <a:solidFill>
                  <a:srgbClr val="404040"/>
                </a:solidFill>
                <a:latin typeface="Consolas"/>
              </a:rPr>
              <a:t>(*)</a:t>
            </a:r>
            <a:r>
              <a:rPr lang="en-US" sz="1961" dirty="0">
                <a:solidFill>
                  <a:srgbClr val="7030A0"/>
                </a:solidFill>
                <a:latin typeface="Consolas"/>
              </a:rPr>
              <a:t> </a:t>
            </a:r>
            <a:r>
              <a:rPr lang="en-US" sz="1961" dirty="0">
                <a:solidFill>
                  <a:srgbClr val="00188F">
                    <a:lumMod val="60000"/>
                    <a:lumOff val="40000"/>
                  </a:srgbClr>
                </a:solidFill>
                <a:latin typeface="Consolas"/>
              </a:rPr>
              <a:t>AS</a:t>
            </a:r>
            <a:r>
              <a:rPr lang="en-US" sz="1961" dirty="0">
                <a:solidFill>
                  <a:srgbClr val="404040"/>
                </a:solidFill>
                <a:latin typeface="Consolas"/>
              </a:rPr>
              <a:t> </a:t>
            </a:r>
            <a:r>
              <a:rPr lang="en-US" sz="1961" dirty="0" err="1">
                <a:solidFill>
                  <a:srgbClr val="404040"/>
                </a:solidFill>
                <a:latin typeface="Consolas"/>
              </a:rPr>
              <a:t>TotalTweets</a:t>
            </a:r>
            <a:endParaRPr lang="en-US" sz="1961" dirty="0">
              <a:solidFill>
                <a:srgbClr val="404040"/>
              </a:solidFill>
              <a:latin typeface="Consolas"/>
            </a:endParaRPr>
          </a:p>
          <a:p>
            <a:r>
              <a:rPr lang="en-US" sz="1961" dirty="0">
                <a:solidFill>
                  <a:srgbClr val="00188F">
                    <a:lumMod val="60000"/>
                    <a:lumOff val="40000"/>
                  </a:srgbClr>
                </a:solidFill>
                <a:latin typeface="Consolas"/>
              </a:rPr>
              <a:t>FROM</a:t>
            </a:r>
            <a:r>
              <a:rPr lang="en-US" sz="1961" dirty="0">
                <a:solidFill>
                  <a:srgbClr val="404040"/>
                </a:solidFill>
                <a:latin typeface="Consolas"/>
              </a:rPr>
              <a:t> </a:t>
            </a:r>
            <a:r>
              <a:rPr lang="en-US" sz="1961" dirty="0" err="1">
                <a:solidFill>
                  <a:srgbClr val="404040"/>
                </a:solidFill>
                <a:latin typeface="Consolas"/>
              </a:rPr>
              <a:t>TwitterStream</a:t>
            </a:r>
            <a:r>
              <a:rPr lang="en-US" sz="1961" dirty="0">
                <a:solidFill>
                  <a:srgbClr val="404040"/>
                </a:solidFill>
                <a:latin typeface="Consolas"/>
              </a:rPr>
              <a:t> </a:t>
            </a:r>
          </a:p>
          <a:p>
            <a:r>
              <a:rPr lang="en-US" sz="1961" dirty="0">
                <a:solidFill>
                  <a:srgbClr val="00188F">
                    <a:lumMod val="60000"/>
                    <a:lumOff val="40000"/>
                  </a:srgbClr>
                </a:solidFill>
                <a:latin typeface="Consolas"/>
              </a:rPr>
              <a:t>TIMESTAMP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a:t>
            </a:r>
            <a:r>
              <a:rPr lang="en-US" sz="1961" dirty="0" err="1">
                <a:solidFill>
                  <a:srgbClr val="404040"/>
                </a:solidFill>
                <a:latin typeface="Consolas"/>
              </a:rPr>
              <a:t>CreatedAt</a:t>
            </a:r>
            <a:endParaRPr lang="en-US" sz="1961" dirty="0">
              <a:solidFill>
                <a:srgbClr val="404040"/>
              </a:solidFill>
              <a:latin typeface="Consolas"/>
            </a:endParaRPr>
          </a:p>
          <a:p>
            <a:r>
              <a:rPr lang="en-US" sz="1961" dirty="0">
                <a:solidFill>
                  <a:srgbClr val="00188F">
                    <a:lumMod val="60000"/>
                    <a:lumOff val="40000"/>
                  </a:srgbClr>
                </a:solidFill>
                <a:latin typeface="Consolas"/>
              </a:rPr>
              <a:t>GROUP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Topic, </a:t>
            </a:r>
            <a:r>
              <a:rPr lang="en-US" sz="1961" dirty="0" err="1">
                <a:solidFill>
                  <a:srgbClr val="7030A0"/>
                </a:solidFill>
                <a:latin typeface="Consolas"/>
              </a:rPr>
              <a:t>HoppingWindow</a:t>
            </a:r>
            <a:r>
              <a:rPr lang="en-US" sz="1961" dirty="0">
                <a:solidFill>
                  <a:srgbClr val="404040"/>
                </a:solidFill>
                <a:latin typeface="Consolas"/>
              </a:rPr>
              <a:t>(second, 10, 5)</a:t>
            </a:r>
          </a:p>
        </p:txBody>
      </p:sp>
      <p:sp>
        <p:nvSpPr>
          <p:cNvPr id="7" name="Rectangle 6"/>
          <p:cNvSpPr/>
          <p:nvPr/>
        </p:nvSpPr>
        <p:spPr>
          <a:xfrm>
            <a:off x="576773" y="2754127"/>
            <a:ext cx="4501875" cy="693970"/>
          </a:xfrm>
          <a:prstGeom prst="rect">
            <a:avLst/>
          </a:prstGeom>
        </p:spPr>
        <p:txBody>
          <a:bodyPr wrap="square">
            <a:spAutoFit/>
          </a:bodyPr>
          <a:lstStyle/>
          <a:p>
            <a:r>
              <a:rPr lang="en-US" sz="1961" i="1" dirty="0">
                <a:solidFill>
                  <a:schemeClr val="accent4"/>
                </a:solidFill>
                <a:ea typeface="Times New Roman" panose="02020603050405020304" pitchFamily="18" charset="0"/>
                <a:cs typeface="Times New Roman" panose="02020603050405020304" pitchFamily="18" charset="0"/>
              </a:rPr>
              <a:t>“Every 5 seconds give me the count of tweets over the last 10 seconds”</a:t>
            </a:r>
            <a:endParaRPr lang="en-US" sz="1961" i="1" dirty="0">
              <a:solidFill>
                <a:schemeClr val="accent4"/>
              </a:solidFill>
            </a:endParaRPr>
          </a:p>
        </p:txBody>
      </p:sp>
      <p:sp>
        <p:nvSpPr>
          <p:cNvPr id="65" name="Rounded Rectangle 64"/>
          <p:cNvSpPr/>
          <p:nvPr/>
        </p:nvSpPr>
        <p:spPr bwMode="auto">
          <a:xfrm>
            <a:off x="5885971" y="2471050"/>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66" name="Rectangle 65"/>
          <p:cNvSpPr/>
          <p:nvPr/>
        </p:nvSpPr>
        <p:spPr bwMode="auto">
          <a:xfrm>
            <a:off x="6032347"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67" name="Rectangle 66"/>
          <p:cNvSpPr/>
          <p:nvPr/>
        </p:nvSpPr>
        <p:spPr bwMode="auto">
          <a:xfrm>
            <a:off x="63068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68" name="Rectangle 67"/>
          <p:cNvSpPr/>
          <p:nvPr/>
        </p:nvSpPr>
        <p:spPr bwMode="auto">
          <a:xfrm>
            <a:off x="69412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69" name="Rectangle 68"/>
          <p:cNvSpPr/>
          <p:nvPr/>
        </p:nvSpPr>
        <p:spPr bwMode="auto">
          <a:xfrm>
            <a:off x="74799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70" name="Rectangle 69"/>
          <p:cNvSpPr/>
          <p:nvPr/>
        </p:nvSpPr>
        <p:spPr bwMode="auto">
          <a:xfrm>
            <a:off x="72046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1" name="Rectangle 70"/>
          <p:cNvSpPr/>
          <p:nvPr/>
        </p:nvSpPr>
        <p:spPr bwMode="auto">
          <a:xfrm>
            <a:off x="891579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72" name="Rectangle 71"/>
          <p:cNvSpPr/>
          <p:nvPr/>
        </p:nvSpPr>
        <p:spPr bwMode="auto">
          <a:xfrm>
            <a:off x="9184543"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3" name="Oval 72"/>
          <p:cNvSpPr/>
          <p:nvPr/>
        </p:nvSpPr>
        <p:spPr bwMode="auto">
          <a:xfrm>
            <a:off x="5808573"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4" name="Oval 73"/>
          <p:cNvSpPr/>
          <p:nvPr/>
        </p:nvSpPr>
        <p:spPr bwMode="auto">
          <a:xfrm>
            <a:off x="772016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5" name="Oval 74"/>
          <p:cNvSpPr/>
          <p:nvPr/>
        </p:nvSpPr>
        <p:spPr bwMode="auto">
          <a:xfrm>
            <a:off x="676537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6" name="Oval 75"/>
          <p:cNvSpPr/>
          <p:nvPr/>
        </p:nvSpPr>
        <p:spPr bwMode="auto">
          <a:xfrm>
            <a:off x="1042918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7" name="Oval 76"/>
          <p:cNvSpPr/>
          <p:nvPr/>
        </p:nvSpPr>
        <p:spPr bwMode="auto">
          <a:xfrm>
            <a:off x="960041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8" name="Oval 77"/>
          <p:cNvSpPr/>
          <p:nvPr/>
        </p:nvSpPr>
        <p:spPr bwMode="auto">
          <a:xfrm>
            <a:off x="8643617"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926836" y="1990647"/>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96274" y="1712886"/>
            <a:ext cx="74379" cy="184666"/>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0</a:t>
            </a:r>
          </a:p>
        </p:txBody>
      </p:sp>
      <p:sp>
        <p:nvSpPr>
          <p:cNvPr id="81" name="TextBox 80"/>
          <p:cNvSpPr txBox="1"/>
          <p:nvPr/>
        </p:nvSpPr>
        <p:spPr>
          <a:xfrm>
            <a:off x="6757680" y="1712886"/>
            <a:ext cx="74364"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5</a:t>
            </a:r>
          </a:p>
        </p:txBody>
      </p:sp>
      <p:sp>
        <p:nvSpPr>
          <p:cNvPr id="82" name="TextBox 81"/>
          <p:cNvSpPr txBox="1"/>
          <p:nvPr/>
        </p:nvSpPr>
        <p:spPr>
          <a:xfrm>
            <a:off x="960041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20</a:t>
            </a:r>
          </a:p>
        </p:txBody>
      </p:sp>
      <p:sp>
        <p:nvSpPr>
          <p:cNvPr id="83" name="TextBox 82"/>
          <p:cNvSpPr txBox="1"/>
          <p:nvPr/>
        </p:nvSpPr>
        <p:spPr>
          <a:xfrm>
            <a:off x="771220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10</a:t>
            </a:r>
          </a:p>
        </p:txBody>
      </p:sp>
      <p:sp>
        <p:nvSpPr>
          <p:cNvPr id="84" name="TextBox 83"/>
          <p:cNvSpPr txBox="1"/>
          <p:nvPr/>
        </p:nvSpPr>
        <p:spPr>
          <a:xfrm>
            <a:off x="865631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15</a:t>
            </a:r>
          </a:p>
        </p:txBody>
      </p:sp>
      <p:sp>
        <p:nvSpPr>
          <p:cNvPr id="85" name="TextBox 84"/>
          <p:cNvSpPr txBox="1"/>
          <p:nvPr/>
        </p:nvSpPr>
        <p:spPr>
          <a:xfrm>
            <a:off x="11617628" y="1749265"/>
            <a:ext cx="454538" cy="482763"/>
          </a:xfrm>
          <a:prstGeom prst="rect">
            <a:avLst/>
          </a:prstGeom>
          <a:noFill/>
        </p:spPr>
        <p:txBody>
          <a:bodyPr wrap="none" lIns="0" tIns="0" rIns="0" bIns="0" rtlCol="0">
            <a:spAutoFit/>
          </a:bodyPr>
          <a:lstStyle/>
          <a:p>
            <a:pPr algn="ctr"/>
            <a:r>
              <a:rPr lang="en-US" sz="1568" spc="-70" dirty="0">
                <a:gradFill>
                  <a:gsLst>
                    <a:gs pos="2917">
                      <a:srgbClr val="404040"/>
                    </a:gs>
                    <a:gs pos="30000">
                      <a:srgbClr val="404040"/>
                    </a:gs>
                  </a:gsLst>
                  <a:lin ang="5400000" scaled="0"/>
                </a:gradFill>
                <a:latin typeface="Segoe UI Light" panose="020B0502040204020203" pitchFamily="34" charset="0"/>
              </a:rPr>
              <a:t>Time</a:t>
            </a:r>
          </a:p>
          <a:p>
            <a:pPr algn="ctr"/>
            <a:r>
              <a:rPr lang="en-US" sz="1568" spc="-70" dirty="0">
                <a:gradFill>
                  <a:gsLst>
                    <a:gs pos="2917">
                      <a:srgbClr val="404040"/>
                    </a:gs>
                    <a:gs pos="30000">
                      <a:srgbClr val="404040"/>
                    </a:gs>
                  </a:gsLst>
                  <a:lin ang="5400000" scaled="0"/>
                </a:gradFill>
                <a:latin typeface="Segoe UI Light" panose="020B0502040204020203" pitchFamily="34" charset="0"/>
              </a:rPr>
              <a:t> (</a:t>
            </a:r>
            <a:r>
              <a:rPr lang="en-US" sz="1568" spc="-70" dirty="0" err="1">
                <a:gradFill>
                  <a:gsLst>
                    <a:gs pos="2917">
                      <a:srgbClr val="404040"/>
                    </a:gs>
                    <a:gs pos="30000">
                      <a:srgbClr val="404040"/>
                    </a:gs>
                  </a:gsLst>
                  <a:lin ang="5400000" scaled="0"/>
                </a:gradFill>
                <a:latin typeface="Segoe UI Light" panose="020B0502040204020203" pitchFamily="34" charset="0"/>
              </a:rPr>
              <a:t>secs</a:t>
            </a:r>
            <a:r>
              <a:rPr lang="en-US" sz="1568" spc="-70" dirty="0">
                <a:gradFill>
                  <a:gsLst>
                    <a:gs pos="2917">
                      <a:srgbClr val="404040"/>
                    </a:gs>
                    <a:gs pos="30000">
                      <a:srgbClr val="404040"/>
                    </a:gs>
                  </a:gsLst>
                  <a:lin ang="5400000" scaled="0"/>
                </a:gradFill>
                <a:latin typeface="Segoe UI Light" panose="020B0502040204020203" pitchFamily="34" charset="0"/>
              </a:rPr>
              <a:t>)</a:t>
            </a:r>
          </a:p>
        </p:txBody>
      </p:sp>
      <p:cxnSp>
        <p:nvCxnSpPr>
          <p:cNvPr id="86" name="Straight Connector 85"/>
          <p:cNvCxnSpPr/>
          <p:nvPr/>
        </p:nvCxnSpPr>
        <p:spPr>
          <a:xfrm>
            <a:off x="9658116" y="201006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765376" y="2901116"/>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88" name="TextBox 87"/>
          <p:cNvSpPr txBox="1"/>
          <p:nvPr/>
        </p:nvSpPr>
        <p:spPr>
          <a:xfrm>
            <a:off x="1040992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25</a:t>
            </a:r>
          </a:p>
        </p:txBody>
      </p:sp>
      <p:sp>
        <p:nvSpPr>
          <p:cNvPr id="89" name="TextBox 88"/>
          <p:cNvSpPr txBox="1"/>
          <p:nvPr/>
        </p:nvSpPr>
        <p:spPr>
          <a:xfrm>
            <a:off x="5867705" y="515619"/>
            <a:ext cx="5464197" cy="369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765" b="1" dirty="0">
                <a:solidFill>
                  <a:srgbClr val="404040"/>
                </a:solidFill>
                <a:latin typeface="Segoe UI Light" panose="020B0502040204020203" pitchFamily="34" charset="0"/>
              </a:rPr>
              <a:t>A 10-second Hopping Window with a 5-second “Hop”</a:t>
            </a:r>
          </a:p>
        </p:txBody>
      </p:sp>
      <p:sp>
        <p:nvSpPr>
          <p:cNvPr id="90" name="Oval 89"/>
          <p:cNvSpPr/>
          <p:nvPr/>
        </p:nvSpPr>
        <p:spPr bwMode="auto">
          <a:xfrm>
            <a:off x="11272772" y="192957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91" name="TextBox 90"/>
          <p:cNvSpPr txBox="1"/>
          <p:nvPr/>
        </p:nvSpPr>
        <p:spPr>
          <a:xfrm>
            <a:off x="1125753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30</a:t>
            </a:r>
          </a:p>
        </p:txBody>
      </p:sp>
      <p:cxnSp>
        <p:nvCxnSpPr>
          <p:cNvPr id="92" name="Straight Connector 91"/>
          <p:cNvCxnSpPr/>
          <p:nvPr/>
        </p:nvCxnSpPr>
        <p:spPr>
          <a:xfrm>
            <a:off x="11320783" y="194385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781958" y="3350429"/>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94" name="Rectangle 93"/>
          <p:cNvSpPr/>
          <p:nvPr/>
        </p:nvSpPr>
        <p:spPr bwMode="auto">
          <a:xfrm>
            <a:off x="7320218"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95" name="Rectangle 94"/>
          <p:cNvSpPr/>
          <p:nvPr/>
        </p:nvSpPr>
        <p:spPr bwMode="auto">
          <a:xfrm>
            <a:off x="7925557"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96" name="Rectangle 95"/>
          <p:cNvSpPr/>
          <p:nvPr/>
        </p:nvSpPr>
        <p:spPr bwMode="auto">
          <a:xfrm>
            <a:off x="7631236"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7" name="Rectangle 96"/>
          <p:cNvSpPr/>
          <p:nvPr/>
        </p:nvSpPr>
        <p:spPr bwMode="auto">
          <a:xfrm>
            <a:off x="8460156"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98" name="Rectangle 97"/>
          <p:cNvSpPr/>
          <p:nvPr/>
        </p:nvSpPr>
        <p:spPr bwMode="auto">
          <a:xfrm>
            <a:off x="8767004"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9" name="Rounded Rectangle 98"/>
          <p:cNvSpPr/>
          <p:nvPr/>
        </p:nvSpPr>
        <p:spPr bwMode="auto">
          <a:xfrm>
            <a:off x="8704971" y="3798040"/>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0" name="Rounded Rectangle 99"/>
          <p:cNvSpPr/>
          <p:nvPr/>
        </p:nvSpPr>
        <p:spPr bwMode="auto">
          <a:xfrm>
            <a:off x="9670177" y="4236129"/>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1" name="Rectangle 100"/>
          <p:cNvSpPr/>
          <p:nvPr/>
        </p:nvSpPr>
        <p:spPr bwMode="auto">
          <a:xfrm>
            <a:off x="10013609"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2" name="Rectangle 101"/>
          <p:cNvSpPr/>
          <p:nvPr/>
        </p:nvSpPr>
        <p:spPr bwMode="auto">
          <a:xfrm>
            <a:off x="10269433"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03" name="Rectangle 102"/>
          <p:cNvSpPr/>
          <p:nvPr/>
        </p:nvSpPr>
        <p:spPr bwMode="auto">
          <a:xfrm>
            <a:off x="10530252"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4" name="Rectangle 103"/>
          <p:cNvSpPr/>
          <p:nvPr/>
        </p:nvSpPr>
        <p:spPr bwMode="auto">
          <a:xfrm>
            <a:off x="10792918"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5" name="Rectangle 104"/>
          <p:cNvSpPr/>
          <p:nvPr/>
        </p:nvSpPr>
        <p:spPr bwMode="auto">
          <a:xfrm>
            <a:off x="6165615"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6" name="Rectangle 105"/>
          <p:cNvSpPr/>
          <p:nvPr/>
        </p:nvSpPr>
        <p:spPr bwMode="auto">
          <a:xfrm>
            <a:off x="6459154"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7" name="Rectangle 106"/>
          <p:cNvSpPr/>
          <p:nvPr/>
        </p:nvSpPr>
        <p:spPr bwMode="auto">
          <a:xfrm>
            <a:off x="6722158"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108" name="Rectangle 107"/>
          <p:cNvSpPr/>
          <p:nvPr/>
        </p:nvSpPr>
        <p:spPr bwMode="auto">
          <a:xfrm>
            <a:off x="7289403"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109" name="Rectangle 108"/>
          <p:cNvSpPr/>
          <p:nvPr/>
        </p:nvSpPr>
        <p:spPr bwMode="auto">
          <a:xfrm>
            <a:off x="6995081"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0" name="Rectangle 109"/>
          <p:cNvSpPr/>
          <p:nvPr/>
        </p:nvSpPr>
        <p:spPr bwMode="auto">
          <a:xfrm>
            <a:off x="9107755"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111" name="Rectangle 110"/>
          <p:cNvSpPr/>
          <p:nvPr/>
        </p:nvSpPr>
        <p:spPr bwMode="auto">
          <a:xfrm>
            <a:off x="9366984"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2" name="Rectangle 111"/>
          <p:cNvSpPr/>
          <p:nvPr/>
        </p:nvSpPr>
        <p:spPr bwMode="auto">
          <a:xfrm>
            <a:off x="9624677"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13" name="Rectangle 112"/>
          <p:cNvSpPr/>
          <p:nvPr/>
        </p:nvSpPr>
        <p:spPr bwMode="auto">
          <a:xfrm>
            <a:off x="9880502"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14" name="Rectangle 113"/>
          <p:cNvSpPr/>
          <p:nvPr/>
        </p:nvSpPr>
        <p:spPr bwMode="auto">
          <a:xfrm>
            <a:off x="10616011"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5" name="Rectangle 114"/>
          <p:cNvSpPr/>
          <p:nvPr/>
        </p:nvSpPr>
        <p:spPr bwMode="auto">
          <a:xfrm>
            <a:off x="1088820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cxnSp>
        <p:nvCxnSpPr>
          <p:cNvPr id="116" name="Straight Connector 115"/>
          <p:cNvCxnSpPr/>
          <p:nvPr/>
        </p:nvCxnSpPr>
        <p:spPr>
          <a:xfrm>
            <a:off x="8686704" y="199102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95894" y="200054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780302" y="1962684"/>
            <a:ext cx="9520" cy="4340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820072" y="201528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824673"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21" name="Rectangle 120"/>
          <p:cNvSpPr/>
          <p:nvPr/>
        </p:nvSpPr>
        <p:spPr bwMode="auto">
          <a:xfrm>
            <a:off x="10080498"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Tree>
    <p:extLst>
      <p:ext uri="{BB962C8B-B14F-4D97-AF65-F5344CB8AC3E}">
        <p14:creationId xmlns:p14="http://schemas.microsoft.com/office/powerpoint/2010/main" val="40984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or edit jobs using simple ASA interface</a:t>
            </a:r>
          </a:p>
        </p:txBody>
      </p:sp>
      <p:sp>
        <p:nvSpPr>
          <p:cNvPr id="3" name="Text Placeholder 2"/>
          <p:cNvSpPr>
            <a:spLocks noGrp="1"/>
          </p:cNvSpPr>
          <p:nvPr>
            <p:ph type="body" sz="quarter" idx="10"/>
          </p:nvPr>
        </p:nvSpPr>
        <p:spPr>
          <a:xfrm>
            <a:off x="7628350" y="1701974"/>
            <a:ext cx="4296729" cy="3605602"/>
          </a:xfrm>
        </p:spPr>
        <p:txBody>
          <a:bodyPr/>
          <a:lstStyle/>
          <a:p>
            <a:r>
              <a:rPr lang="en-US" dirty="0"/>
              <a:t>Rule based interface</a:t>
            </a:r>
          </a:p>
          <a:p>
            <a:pPr lvl="1"/>
            <a:r>
              <a:rPr lang="en-US" dirty="0"/>
              <a:t>Simple implementation and rule development using ASA UI. </a:t>
            </a:r>
          </a:p>
          <a:p>
            <a:r>
              <a:rPr lang="en-US" dirty="0"/>
              <a:t>Multi-channel</a:t>
            </a:r>
          </a:p>
          <a:p>
            <a:pPr lvl="1"/>
            <a:r>
              <a:rPr lang="en-US" dirty="0"/>
              <a:t>Analyze multiple channels of information simultaneously, in real time. </a:t>
            </a:r>
          </a:p>
          <a:p>
            <a:pPr lvl="1"/>
            <a:endParaRPr lang="en-US" dirty="0"/>
          </a:p>
          <a:p>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269240" y="1419283"/>
            <a:ext cx="7171446" cy="4575117"/>
          </a:xfrm>
          <a:prstGeom prst="rect">
            <a:avLst/>
          </a:prstGeom>
        </p:spPr>
      </p:pic>
    </p:spTree>
    <p:extLst>
      <p:ext uri="{BB962C8B-B14F-4D97-AF65-F5344CB8AC3E}">
        <p14:creationId xmlns:p14="http://schemas.microsoft.com/office/powerpoint/2010/main" val="251231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Data Visualization</a:t>
            </a:r>
            <a:br>
              <a:rPr lang="en-US" dirty="0"/>
            </a:br>
            <a:r>
              <a:rPr lang="en-US" dirty="0"/>
              <a:t>Power BI</a:t>
            </a:r>
          </a:p>
        </p:txBody>
      </p:sp>
      <p:grpSp>
        <p:nvGrpSpPr>
          <p:cNvPr id="4" name="Group 3"/>
          <p:cNvGrpSpPr/>
          <p:nvPr/>
        </p:nvGrpSpPr>
        <p:grpSpPr>
          <a:xfrm>
            <a:off x="7530353" y="2515092"/>
            <a:ext cx="1561417" cy="1626105"/>
            <a:chOff x="11472827" y="4545788"/>
            <a:chExt cx="280728" cy="284825"/>
          </a:xfrm>
          <a:solidFill>
            <a:schemeClr val="tx1"/>
          </a:solidFill>
        </p:grpSpPr>
        <p:sp>
          <p:nvSpPr>
            <p:cNvPr id="5" name="Rounded Rectangle 4"/>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 name="Rounded Rectangle 5"/>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7" name="Rounded Rectangle 6"/>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8" name="Rounded Rectangle 7"/>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9" name="Freeform 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764548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with </a:t>
            </a:r>
            <a:r>
              <a:rPr lang="en-US" dirty="0" err="1"/>
              <a:t>PowerBI</a:t>
            </a:r>
            <a:endParaRPr lang="en-US" dirty="0"/>
          </a:p>
        </p:txBody>
      </p:sp>
      <p:sp>
        <p:nvSpPr>
          <p:cNvPr id="3" name="Text Placeholder 2"/>
          <p:cNvSpPr>
            <a:spLocks noGrp="1"/>
          </p:cNvSpPr>
          <p:nvPr>
            <p:ph type="body" sz="quarter" idx="10"/>
          </p:nvPr>
        </p:nvSpPr>
        <p:spPr>
          <a:xfrm>
            <a:off x="6730409" y="1714500"/>
            <a:ext cx="5194672" cy="6441379"/>
          </a:xfrm>
        </p:spPr>
        <p:txBody>
          <a:bodyPr/>
          <a:lstStyle/>
          <a:p>
            <a:r>
              <a:rPr lang="en-US" dirty="0"/>
              <a:t>Real time capabilities</a:t>
            </a:r>
          </a:p>
          <a:p>
            <a:pPr lvl="1"/>
            <a:r>
              <a:rPr lang="en-US" dirty="0"/>
              <a:t>Ingest, analyze and display data as it happens</a:t>
            </a:r>
          </a:p>
          <a:p>
            <a:r>
              <a:rPr lang="en-US" dirty="0"/>
              <a:t>Secure access</a:t>
            </a:r>
          </a:p>
          <a:p>
            <a:pPr lvl="1"/>
            <a:r>
              <a:rPr lang="en-US" dirty="0"/>
              <a:t>Secure, live communication with data source</a:t>
            </a:r>
          </a:p>
          <a:p>
            <a:r>
              <a:rPr lang="en-US" dirty="0"/>
              <a:t>Query data</a:t>
            </a:r>
          </a:p>
          <a:p>
            <a:pPr lvl="1"/>
            <a:r>
              <a:rPr lang="en-US" dirty="0"/>
              <a:t>Intuitive, natural language query tool</a:t>
            </a:r>
          </a:p>
          <a:p>
            <a:r>
              <a:rPr lang="en-US" dirty="0"/>
              <a:t>Integrated systems</a:t>
            </a:r>
          </a:p>
          <a:p>
            <a:pPr lvl="1"/>
            <a:r>
              <a:rPr lang="en-US" dirty="0"/>
              <a:t>Integrate with other business systems and enrich device data with intelligence from other business systems, </a:t>
            </a:r>
            <a:r>
              <a:rPr lang="en-US" dirty="0" err="1"/>
              <a:t>eg</a:t>
            </a:r>
            <a:r>
              <a:rPr lang="en-US" dirty="0"/>
              <a:t>: CRM, ERP</a:t>
            </a:r>
          </a:p>
          <a:p>
            <a:pPr lvl="1"/>
            <a:endParaRPr lang="en-US" dirty="0"/>
          </a:p>
          <a:p>
            <a:pPr lvl="1"/>
            <a:endParaRPr lang="en-US" dirty="0"/>
          </a:p>
          <a:p>
            <a:pPr lvl="1"/>
            <a:endParaRPr lang="en-US" dirty="0"/>
          </a:p>
          <a:p>
            <a:pPr lvl="1"/>
            <a:endParaRPr lang="en-US" dirty="0"/>
          </a:p>
          <a:p>
            <a:endParaRPr lang="en-US" dirty="0"/>
          </a:p>
        </p:txBody>
      </p:sp>
      <p:sp>
        <p:nvSpPr>
          <p:cNvPr id="6" name="Text Placeholder 2"/>
          <p:cNvSpPr>
            <a:spLocks noGrp="1"/>
          </p:cNvSpPr>
          <p:nvPr>
            <p:ph type="body" sz="quarter" idx="10"/>
          </p:nvPr>
        </p:nvSpPr>
        <p:spPr>
          <a:xfrm>
            <a:off x="421640" y="1714500"/>
            <a:ext cx="6080760" cy="4347665"/>
          </a:xfrm>
        </p:spPr>
        <p:txBody>
          <a:bodyPr/>
          <a:lstStyle/>
          <a:p>
            <a:r>
              <a:rPr lang="en-US" dirty="0"/>
              <a:t>Highly accessible analytics</a:t>
            </a:r>
          </a:p>
          <a:p>
            <a:pPr lvl="1"/>
            <a:r>
              <a:rPr lang="en-US" dirty="0"/>
              <a:t>Cloud based dashboard and analytics tool, </a:t>
            </a:r>
          </a:p>
          <a:p>
            <a:r>
              <a:rPr lang="en-US" dirty="0"/>
              <a:t>360º view of business KPI’s</a:t>
            </a:r>
          </a:p>
          <a:p>
            <a:r>
              <a:rPr lang="en-US" sz="1961" dirty="0">
                <a:gradFill>
                  <a:gsLst>
                    <a:gs pos="1250">
                      <a:schemeClr val="tx1"/>
                    </a:gs>
                    <a:gs pos="100000">
                      <a:schemeClr val="tx1"/>
                    </a:gs>
                  </a:gsLst>
                  <a:lin ang="5400000" scaled="0"/>
                </a:gradFill>
                <a:latin typeface="+mn-lt"/>
              </a:rPr>
              <a:t>Customize dashboards to address concerns and performance metrics. </a:t>
            </a:r>
          </a:p>
          <a:p>
            <a:r>
              <a:rPr lang="en-US" dirty="0"/>
              <a:t>Cross platform support </a:t>
            </a:r>
          </a:p>
          <a:p>
            <a:pPr lvl="1"/>
            <a:r>
              <a:rPr lang="en-US" dirty="0"/>
              <a:t>View data via web platform, on any device</a:t>
            </a:r>
          </a:p>
          <a:p>
            <a:r>
              <a:rPr lang="en-US" dirty="0"/>
              <a:t>Pre-built dashboards </a:t>
            </a:r>
          </a:p>
          <a:p>
            <a:pPr lvl="1"/>
            <a:r>
              <a:rPr lang="en-US" dirty="0"/>
              <a:t>Utilize standard dashboards for rapid deployment, based on popular solution demands. </a:t>
            </a:r>
          </a:p>
        </p:txBody>
      </p:sp>
    </p:spTree>
    <p:extLst>
      <p:ext uri="{BB962C8B-B14F-4D97-AF65-F5344CB8AC3E}">
        <p14:creationId xmlns:p14="http://schemas.microsoft.com/office/powerpoint/2010/main" val="40561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t>Power BI Overview</a:t>
            </a:r>
            <a:br>
              <a:rPr lang="en-IN" dirty="0"/>
            </a:br>
            <a:endParaRPr lang="en-US" dirty="0"/>
          </a:p>
        </p:txBody>
      </p:sp>
      <p:grpSp>
        <p:nvGrpSpPr>
          <p:cNvPr id="4" name="Group 3"/>
          <p:cNvGrpSpPr/>
          <p:nvPr/>
        </p:nvGrpSpPr>
        <p:grpSpPr>
          <a:xfrm>
            <a:off x="391417" y="1577068"/>
            <a:ext cx="11411700" cy="4595441"/>
            <a:chOff x="391417" y="1577068"/>
            <a:chExt cx="11411700" cy="4595441"/>
          </a:xfrm>
        </p:grpSpPr>
        <p:sp>
          <p:nvSpPr>
            <p:cNvPr id="65" name="Flowchart: Process 64"/>
            <p:cNvSpPr/>
            <p:nvPr/>
          </p:nvSpPr>
          <p:spPr bwMode="auto">
            <a:xfrm>
              <a:off x="391417" y="1588600"/>
              <a:ext cx="3457807" cy="4583909"/>
            </a:xfrm>
            <a:prstGeom prst="flowChartProces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solidFill>
              <a:srgbClr val="021939"/>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Data sources</a:t>
              </a:r>
            </a:p>
          </p:txBody>
        </p:sp>
        <p:sp>
          <p:nvSpPr>
            <p:cNvPr id="69" name="Rectangle 68"/>
            <p:cNvSpPr/>
            <p:nvPr/>
          </p:nvSpPr>
          <p:spPr>
            <a:xfrm>
              <a:off x="4282288" y="1741193"/>
              <a:ext cx="3869886"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Power BI service</a:t>
              </a:r>
            </a:p>
          </p:txBody>
        </p:sp>
        <p:cxnSp>
          <p:nvCxnSpPr>
            <p:cNvPr id="97" name="Straight Connector 96"/>
            <p:cNvCxnSpPr/>
            <p:nvPr/>
          </p:nvCxnSpPr>
          <p:spPr>
            <a:xfrm>
              <a:off x="999799" y="2872886"/>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SaaS 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Marketo, Salesforce, GitHub, Google analytics</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4" name="Straight Connector 103"/>
            <p:cNvCxnSpPr/>
            <p:nvPr/>
          </p:nvCxnSpPr>
          <p:spPr>
            <a:xfrm>
              <a:off x="999799" y="3414997"/>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Analysis Services</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 name="Straight Connector 108"/>
            <p:cNvCxnSpPr/>
            <p:nvPr/>
          </p:nvCxnSpPr>
          <p:spPr>
            <a:xfrm>
              <a:off x="999799" y="3990784"/>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8" name="Straight Connector 117"/>
            <p:cNvCxnSpPr/>
            <p:nvPr/>
          </p:nvCxnSpPr>
          <p:spPr>
            <a:xfrm>
              <a:off x="999799" y="4485462"/>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Excel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Power BI 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Data from files, databases, Azure, and other sources</a:t>
              </a:r>
            </a:p>
          </p:txBody>
        </p:sp>
        <p:sp>
          <p:nvSpPr>
            <p:cNvPr id="205" name="Isosceles Triangle 153"/>
            <p:cNvSpPr/>
            <p:nvPr/>
          </p:nvSpPr>
          <p:spPr bwMode="auto">
            <a:xfrm rot="5400000">
              <a:off x="1882570" y="3755652"/>
              <a:ext cx="2964025" cy="33399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effectLst/>
                  <a:uLnTx/>
                  <a:uFillTx/>
                  <a:latin typeface="Segoe UI"/>
                  <a:ea typeface="+mn-ea"/>
                  <a:cs typeface="+mn-cs"/>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10101</a:t>
                </a:r>
              </a:p>
            </p:txBody>
          </p:sp>
        </p:grpSp>
        <p:grpSp>
          <p:nvGrpSpPr>
            <p:cNvPr id="99" name="Group 98"/>
            <p:cNvGrpSpPr/>
            <p:nvPr/>
          </p:nvGrpSpPr>
          <p:grpSpPr>
            <a:xfrm>
              <a:off x="6246060" y="3119603"/>
              <a:ext cx="5059237" cy="2459479"/>
              <a:chOff x="7018864" y="2257415"/>
              <a:chExt cx="5059237" cy="2459479"/>
            </a:xfrm>
          </p:grpSpPr>
          <p:grpSp>
            <p:nvGrpSpPr>
              <p:cNvPr id="106" name="Group 105"/>
              <p:cNvGrpSpPr/>
              <p:nvPr/>
            </p:nvGrpSpPr>
            <p:grpSpPr>
              <a:xfrm>
                <a:off x="7018864" y="2257415"/>
                <a:ext cx="5059237" cy="2459479"/>
                <a:chOff x="7018864" y="2257415"/>
                <a:chExt cx="5059237" cy="2459479"/>
              </a:xfrm>
            </p:grpSpPr>
            <p:grpSp>
              <p:nvGrpSpPr>
                <p:cNvPr id="119" name="Group 118"/>
                <p:cNvGrpSpPr>
                  <a:grpSpLocks noChangeAspect="1"/>
                </p:cNvGrpSpPr>
                <p:nvPr/>
              </p:nvGrpSpPr>
              <p:grpSpPr>
                <a:xfrm>
                  <a:off x="10432181" y="2257415"/>
                  <a:ext cx="548640" cy="1042085"/>
                  <a:chOff x="10286449" y="1529656"/>
                  <a:chExt cx="917410" cy="1742525"/>
                </a:xfrm>
              </p:grpSpPr>
              <p:sp>
                <p:nvSpPr>
                  <p:cNvPr id="154" name="Rounded Rectangle 153"/>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5" name="Picture 15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56" name="Picture 15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57"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140" name="Group 139"/>
                <p:cNvGrpSpPr>
                  <a:grpSpLocks noChangeAspect="1"/>
                </p:cNvGrpSpPr>
                <p:nvPr/>
              </p:nvGrpSpPr>
              <p:grpSpPr>
                <a:xfrm>
                  <a:off x="10432181" y="3352369"/>
                  <a:ext cx="1645920" cy="1132186"/>
                  <a:chOff x="1117586" y="1978512"/>
                  <a:chExt cx="2372574" cy="1629558"/>
                </a:xfrm>
              </p:grpSpPr>
              <p:pic>
                <p:nvPicPr>
                  <p:cNvPr id="142" name="Picture 1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44" name="Group 143"/>
                  <p:cNvGrpSpPr/>
                  <p:nvPr/>
                </p:nvGrpSpPr>
                <p:grpSpPr>
                  <a:xfrm>
                    <a:off x="1307936" y="2212479"/>
                    <a:ext cx="1844519" cy="1136088"/>
                    <a:chOff x="1276066" y="3677905"/>
                    <a:chExt cx="2524835" cy="1555113"/>
                  </a:xfrm>
                </p:grpSpPr>
                <p:pic>
                  <p:nvPicPr>
                    <p:cNvPr id="152" name="Picture 1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53" name="Picture 15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46" name="Group 145"/>
                  <p:cNvGrpSpPr/>
                  <p:nvPr/>
                </p:nvGrpSpPr>
                <p:grpSpPr>
                  <a:xfrm>
                    <a:off x="1117586" y="1978512"/>
                    <a:ext cx="2372574" cy="1629558"/>
                    <a:chOff x="1117586" y="1978512"/>
                    <a:chExt cx="2372574" cy="1629558"/>
                  </a:xfrm>
                </p:grpSpPr>
                <p:sp>
                  <p:nvSpPr>
                    <p:cNvPr id="14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50" name="Rectangle 149"/>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7" name="Picture 116"/>
              <p:cNvPicPr>
                <a:picLocks noChangeAspect="1"/>
              </p:cNvPicPr>
              <p:nvPr/>
            </p:nvPicPr>
            <p:blipFill>
              <a:blip r:embed="rId9"/>
              <a:stretch>
                <a:fillRect/>
              </a:stretch>
            </p:blipFill>
            <p:spPr>
              <a:xfrm>
                <a:off x="7626151" y="2638675"/>
                <a:ext cx="2647950" cy="1733550"/>
              </a:xfrm>
              <a:prstGeom prst="rect">
                <a:avLst/>
              </a:prstGeom>
            </p:spPr>
          </p:pic>
        </p:grpSp>
        <p:grpSp>
          <p:nvGrpSpPr>
            <p:cNvPr id="158" name="Group 157"/>
            <p:cNvGrpSpPr/>
            <p:nvPr/>
          </p:nvGrpSpPr>
          <p:grpSpPr>
            <a:xfrm>
              <a:off x="744414" y="5112957"/>
              <a:ext cx="190426" cy="198314"/>
              <a:chOff x="11472827" y="4545788"/>
              <a:chExt cx="280728" cy="284825"/>
            </a:xfrm>
            <a:solidFill>
              <a:schemeClr val="tx1"/>
            </a:solidFill>
          </p:grpSpPr>
          <p:sp>
            <p:nvSpPr>
              <p:cNvPr id="159" name="Rounded Rectangle 158"/>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0" name="Rounded Rectangle 159"/>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1" name="Rounded Rectangle 160"/>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2" name="Rounded Rectangle 161"/>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3" name="Freeform 1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4" name="Freeform 25"/>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369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Recommendations,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churn,</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6" name="Rectangle 85"/>
            <p:cNvSpPr/>
            <p:nvPr/>
          </p:nvSpPr>
          <p:spPr>
            <a:xfrm>
              <a:off x="9204619" y="2421304"/>
              <a:ext cx="736862"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5" name="Title 1"/>
          <p:cNvSpPr>
            <a:spLocks noGrp="1"/>
          </p:cNvSpPr>
          <p:nvPr>
            <p:ph type="title"/>
          </p:nvPr>
        </p:nvSpPr>
        <p:spPr>
          <a:prstGeom prst="rect">
            <a:avLst/>
          </a:prstGeom>
        </p:spPr>
        <p:txBody>
          <a:bodyPr/>
          <a:lstStyle/>
          <a:p>
            <a:r>
              <a:rPr lang="en-US" dirty="0"/>
              <a:t>Analytics and IoT</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Sensors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21" name="Rectangle 20"/>
          <p:cNvSpPr/>
          <p:nvPr/>
        </p:nvSpPr>
        <p:spPr>
          <a:xfrm>
            <a:off x="5123400" y="6078705"/>
            <a:ext cx="1407879"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marL="0" marR="0" lvl="0" indent="0" algn="ctr"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Automated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a:t>
              </a: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127"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878004"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000000"/>
                </a:solidFill>
                <a:effectLst/>
                <a:uLnTx/>
                <a:uFillTx/>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Factory </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9" name="Rectangle 78"/>
            <p:cNvSpPr/>
            <p:nvPr/>
          </p:nvSpPr>
          <p:spPr>
            <a:xfrm>
              <a:off x="2295424" y="3922283"/>
              <a:ext cx="999313"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Catalog</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a:xfrm>
              <a:off x="2295424" y="4954772"/>
              <a:ext cx="689967" cy="46333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IoT Hub</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22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with </a:t>
            </a:r>
            <a:r>
              <a:rPr lang="en-US" dirty="0" err="1"/>
              <a:t>PowerBI</a:t>
            </a:r>
            <a:endParaRPr lang="en-US" dirty="0"/>
          </a:p>
        </p:txBody>
      </p:sp>
      <p:sp>
        <p:nvSpPr>
          <p:cNvPr id="3" name="Text Placeholder 2"/>
          <p:cNvSpPr>
            <a:spLocks noGrp="1"/>
          </p:cNvSpPr>
          <p:nvPr>
            <p:ph type="body" sz="quarter" idx="10"/>
          </p:nvPr>
        </p:nvSpPr>
        <p:spPr>
          <a:xfrm>
            <a:off x="6730409" y="1714500"/>
            <a:ext cx="5194672" cy="4737100"/>
          </a:xfrm>
        </p:spPr>
        <p:txBody>
          <a:bodyPr/>
          <a:lstStyle/>
          <a:p>
            <a:r>
              <a:rPr lang="en-US" dirty="0"/>
              <a:t>Rich visuals</a:t>
            </a:r>
          </a:p>
          <a:p>
            <a:pPr lvl="1"/>
            <a:r>
              <a:rPr lang="en-US" dirty="0"/>
              <a:t>Standard and custom graphing options</a:t>
            </a:r>
          </a:p>
          <a:p>
            <a:r>
              <a:rPr lang="en-US" dirty="0"/>
              <a:t>Custom dashboards</a:t>
            </a:r>
          </a:p>
          <a:p>
            <a:pPr lvl="1"/>
            <a:r>
              <a:rPr lang="en-US" dirty="0"/>
              <a:t>Build heat maps and visually track data</a:t>
            </a:r>
          </a:p>
          <a:p>
            <a:r>
              <a:rPr lang="en-US" dirty="0"/>
              <a:t>External data</a:t>
            </a:r>
          </a:p>
          <a:p>
            <a:pPr lvl="1"/>
            <a:r>
              <a:rPr lang="en-US" dirty="0"/>
              <a:t>Integrate external data feeds to add value to device data, or pull in external information such as weather or market information. </a:t>
            </a:r>
          </a:p>
          <a:p>
            <a:pPr lvl="1"/>
            <a:endParaRPr lang="en-US" dirty="0"/>
          </a:p>
          <a:p>
            <a:pPr lvl="1"/>
            <a:endParaRPr lang="en-US" dirty="0"/>
          </a:p>
          <a:p>
            <a:pPr lvl="1"/>
            <a:endParaRPr lang="en-US" dirty="0"/>
          </a:p>
          <a:p>
            <a:pPr lvl="1"/>
            <a:endParaRPr lang="en-US" dirty="0"/>
          </a:p>
          <a:p>
            <a:endParaRPr lang="en-US" dirty="0"/>
          </a:p>
        </p:txBody>
      </p:sp>
      <p:pic>
        <p:nvPicPr>
          <p:cNvPr id="7"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3" y="2030223"/>
            <a:ext cx="6439992" cy="35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140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01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Azure IoT Suite Scenarios </a:t>
            </a:r>
            <a:endParaRPr lang="en-GB" dirty="0"/>
          </a:p>
        </p:txBody>
      </p:sp>
      <p:pic>
        <p:nvPicPr>
          <p:cNvPr id="3" name="Picture 2"/>
          <p:cNvPicPr>
            <a:picLocks noChangeAspect="1"/>
          </p:cNvPicPr>
          <p:nvPr/>
        </p:nvPicPr>
        <p:blipFill>
          <a:blip r:embed="rId2"/>
          <a:stretch>
            <a:fillRect/>
          </a:stretch>
        </p:blipFill>
        <p:spPr>
          <a:xfrm>
            <a:off x="2756368" y="1302947"/>
            <a:ext cx="6407088" cy="3975868"/>
          </a:xfrm>
          <a:prstGeom prst="rect">
            <a:avLst/>
          </a:prstGeom>
        </p:spPr>
      </p:pic>
      <p:sp>
        <p:nvSpPr>
          <p:cNvPr id="4" name="Title 1"/>
          <p:cNvSpPr txBox="1">
            <a:spLocks/>
          </p:cNvSpPr>
          <p:nvPr/>
        </p:nvSpPr>
        <p:spPr>
          <a:xfrm>
            <a:off x="421640" y="614234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algn="ctr"/>
            <a:r>
              <a:rPr lang="en-GB" sz="3600" dirty="0">
                <a:hlinkClick r:id="rId3"/>
              </a:rPr>
              <a:t>https://www.azureiotsuite.com/</a:t>
            </a:r>
            <a:r>
              <a:rPr lang="en-GB" sz="3600" dirty="0"/>
              <a:t> </a:t>
            </a:r>
          </a:p>
        </p:txBody>
      </p:sp>
      <p:sp>
        <p:nvSpPr>
          <p:cNvPr id="5" name="Rectangle 4"/>
          <p:cNvSpPr/>
          <p:nvPr/>
        </p:nvSpPr>
        <p:spPr>
          <a:xfrm>
            <a:off x="5959912" y="5572078"/>
            <a:ext cx="4836267" cy="276999"/>
          </a:xfrm>
          <a:prstGeom prst="rect">
            <a:avLst/>
          </a:prstGeom>
        </p:spPr>
        <p:txBody>
          <a:bodyPr wrap="square">
            <a:spAutoFit/>
          </a:bodyPr>
          <a:lstStyle/>
          <a:p>
            <a:pPr algn="ctr"/>
            <a:r>
              <a:rPr lang="en-GB" sz="1200" dirty="0"/>
              <a:t>http://www.microsoftazureiotsuite.com/demos/remotemonitoring</a:t>
            </a:r>
          </a:p>
        </p:txBody>
      </p:sp>
      <p:sp>
        <p:nvSpPr>
          <p:cNvPr id="6" name="Rectangle 5"/>
          <p:cNvSpPr/>
          <p:nvPr/>
        </p:nvSpPr>
        <p:spPr>
          <a:xfrm>
            <a:off x="966380" y="5572077"/>
            <a:ext cx="4993532" cy="276999"/>
          </a:xfrm>
          <a:prstGeom prst="rect">
            <a:avLst/>
          </a:prstGeom>
        </p:spPr>
        <p:txBody>
          <a:bodyPr wrap="square">
            <a:spAutoFit/>
          </a:bodyPr>
          <a:lstStyle/>
          <a:p>
            <a:pPr algn="ctr"/>
            <a:r>
              <a:rPr lang="en-GB" sz="1200" dirty="0"/>
              <a:t>http://www.microsoftazureiotsuite.com/demos/predictivemaintenance</a:t>
            </a:r>
          </a:p>
        </p:txBody>
      </p:sp>
    </p:spTree>
    <p:extLst>
      <p:ext uri="{BB962C8B-B14F-4D97-AF65-F5344CB8AC3E}">
        <p14:creationId xmlns:p14="http://schemas.microsoft.com/office/powerpoint/2010/main" val="29405792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49013" y="-911626"/>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91" name="Title 1"/>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000" b="0" i="1"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4" name="Title 3"/>
          <p:cNvSpPr>
            <a:spLocks noGrp="1"/>
          </p:cNvSpPr>
          <p:nvPr>
            <p:ph type="title"/>
          </p:nvPr>
        </p:nvSpPr>
        <p:spPr/>
        <p:txBody>
          <a:bodyPr/>
          <a:lstStyle/>
          <a:p>
            <a:pPr lvl="0"/>
            <a:r>
              <a:rPr lang="en-US" sz="3200"/>
              <a:t>Tailor Azure IoT Suite to your needs using preconfigured solutions</a:t>
            </a:r>
            <a:endParaRPr lang="en-US" sz="3200" dirty="0"/>
          </a:p>
        </p:txBody>
      </p:sp>
      <p:sp>
        <p:nvSpPr>
          <p:cNvPr id="26" name="TextBox 25"/>
          <p:cNvSpPr txBox="1"/>
          <p:nvPr/>
        </p:nvSpPr>
        <p:spPr>
          <a:xfrm>
            <a:off x="6281076" y="2192986"/>
            <a:ext cx="5556649"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TextBox 26"/>
          <p:cNvSpPr txBox="1"/>
          <p:nvPr/>
        </p:nvSpPr>
        <p:spPr>
          <a:xfrm>
            <a:off x="477559" y="2192986"/>
            <a:ext cx="5080558"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8" name="TextBox 27"/>
          <p:cNvSpPr txBox="1"/>
          <p:nvPr/>
        </p:nvSpPr>
        <p:spPr>
          <a:xfrm>
            <a:off x="6281076" y="1500674"/>
            <a:ext cx="5556649"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Finish with your Internet of Things application</a:t>
            </a:r>
          </a:p>
        </p:txBody>
      </p:sp>
      <p:sp>
        <p:nvSpPr>
          <p:cNvPr id="29" name="TextBox 28"/>
          <p:cNvSpPr txBox="1"/>
          <p:nvPr/>
        </p:nvSpPr>
        <p:spPr>
          <a:xfrm>
            <a:off x="477559" y="1500674"/>
            <a:ext cx="5080558"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Start quickly with preconfigured solutions</a:t>
            </a:r>
          </a:p>
        </p:txBody>
      </p:sp>
      <p:sp>
        <p:nvSpPr>
          <p:cNvPr id="30" name="Rectangle 29"/>
          <p:cNvSpPr/>
          <p:nvPr/>
        </p:nvSpPr>
        <p:spPr bwMode="auto">
          <a:xfrm>
            <a:off x="1144088" y="5480340"/>
            <a:ext cx="3363370"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Modify existing rules and alerts</a:t>
            </a:r>
          </a:p>
        </p:txBody>
      </p:sp>
      <p:sp>
        <p:nvSpPr>
          <p:cNvPr id="31" name="Oval 30"/>
          <p:cNvSpPr/>
          <p:nvPr/>
        </p:nvSpPr>
        <p:spPr bwMode="auto">
          <a:xfrm>
            <a:off x="692215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7108350" y="5033305"/>
            <a:ext cx="424612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Fine-tuned to specific assets and processes</a:t>
            </a:r>
          </a:p>
        </p:txBody>
      </p:sp>
      <p:sp>
        <p:nvSpPr>
          <p:cNvPr id="33" name="Rectangle 32"/>
          <p:cNvSpPr/>
          <p:nvPr/>
        </p:nvSpPr>
        <p:spPr bwMode="auto">
          <a:xfrm>
            <a:off x="7108350" y="5990426"/>
            <a:ext cx="3236787"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Integrate with back-end systems</a:t>
            </a:r>
          </a:p>
        </p:txBody>
      </p:sp>
      <p:sp>
        <p:nvSpPr>
          <p:cNvPr id="34" name="Rectangle 33"/>
          <p:cNvSpPr/>
          <p:nvPr/>
        </p:nvSpPr>
        <p:spPr bwMode="auto">
          <a:xfrm>
            <a:off x="7094045" y="5510388"/>
            <a:ext cx="448476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Highly visual for your real-time operational data</a:t>
            </a:r>
          </a:p>
        </p:txBody>
      </p:sp>
      <p:sp>
        <p:nvSpPr>
          <p:cNvPr id="35" name="Oval 34"/>
          <p:cNvSpPr/>
          <p:nvPr/>
        </p:nvSpPr>
        <p:spPr bwMode="auto">
          <a:xfrm>
            <a:off x="6922152"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6922151"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Oval 36"/>
          <p:cNvSpPr/>
          <p:nvPr/>
        </p:nvSpPr>
        <p:spPr bwMode="auto">
          <a:xfrm>
            <a:off x="88311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1129784" y="5056029"/>
            <a:ext cx="3751099" cy="503193"/>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Get started in minutes</a:t>
            </a:r>
          </a:p>
        </p:txBody>
      </p:sp>
      <p:sp>
        <p:nvSpPr>
          <p:cNvPr id="39" name="Oval 38"/>
          <p:cNvSpPr/>
          <p:nvPr/>
        </p:nvSpPr>
        <p:spPr bwMode="auto">
          <a:xfrm>
            <a:off x="869395"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Oval 39"/>
          <p:cNvSpPr/>
          <p:nvPr/>
        </p:nvSpPr>
        <p:spPr bwMode="auto">
          <a:xfrm>
            <a:off x="875689"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bwMode="auto">
          <a:xfrm>
            <a:off x="1129784" y="5960378"/>
            <a:ext cx="4572958"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Add your devices and begin tailor to your needs</a:t>
            </a:r>
          </a:p>
        </p:txBody>
      </p:sp>
      <p:sp>
        <p:nvSpPr>
          <p:cNvPr id="42" name="Right Arrow 41"/>
          <p:cNvSpPr/>
          <p:nvPr/>
        </p:nvSpPr>
        <p:spPr bwMode="auto">
          <a:xfrm>
            <a:off x="5614799" y="3685250"/>
            <a:ext cx="499783" cy="1083372"/>
          </a:xfrm>
          <a:prstGeom prst="rightArrow">
            <a:avLst>
              <a:gd name="adj1" fmla="val 100000"/>
              <a:gd name="adj2" fmla="val 79723"/>
            </a:avLst>
          </a:prstGeom>
          <a:solidFill>
            <a:schemeClr val="accent5">
              <a:alpha val="4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862" y="2452880"/>
            <a:ext cx="3792775" cy="2580425"/>
          </a:xfrm>
          <a:prstGeom prst="rect">
            <a:avLst/>
          </a:prstGeom>
        </p:spPr>
      </p:pic>
      <p:pic>
        <p:nvPicPr>
          <p:cNvPr id="44" name="Picture 43"/>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063760" y="2613244"/>
            <a:ext cx="3516234" cy="2304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08" y="2452880"/>
            <a:ext cx="3792775" cy="2580425"/>
          </a:xfrm>
          <a:prstGeom prst="rect">
            <a:avLst/>
          </a:prstGeom>
        </p:spPr>
      </p:pic>
      <p:pic>
        <p:nvPicPr>
          <p:cNvPr id="46"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295401" y="2614070"/>
            <a:ext cx="3371849" cy="225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4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animBg="1"/>
      <p:bldP spid="32" grpId="0"/>
      <p:bldP spid="33" grpId="0"/>
      <p:bldP spid="34" grpId="0"/>
      <p:bldP spid="35" grpId="0" animBg="1"/>
      <p:bldP spid="36" grpId="0" animBg="1"/>
      <p:bldP spid="37" grpId="0" animBg="1"/>
      <p:bldP spid="38" grpId="0"/>
      <p:bldP spid="39" grpId="0" animBg="1"/>
      <p:bldP spid="40" grpId="0" animBg="1"/>
      <p:bldP spid="41" grpId="0"/>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43208" y="317781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15" name="Title 1"/>
          <p:cNvSpPr>
            <a:spLocks noGrp="1"/>
          </p:cNvSpPr>
          <p:nvPr>
            <p:ph type="title"/>
          </p:nvPr>
        </p:nvSpPr>
        <p:spPr/>
        <p:txBody>
          <a:bodyPr/>
          <a:lstStyle/>
          <a:p>
            <a:r>
              <a:rPr lang="en-US" sz="3600"/>
              <a:t>What you get with remote monitoring preconfigured solution</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89" name="Group 12288"/>
          <p:cNvGrpSpPr/>
          <p:nvPr/>
        </p:nvGrpSpPr>
        <p:grpSpPr>
          <a:xfrm>
            <a:off x="862320" y="3790586"/>
            <a:ext cx="327025" cy="338138"/>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4" name="Rectangle 128"/>
          <p:cNvSpPr>
            <a:spLocks noChangeArrowheads="1"/>
          </p:cNvSpPr>
          <p:nvPr/>
        </p:nvSpPr>
        <p:spPr bwMode="auto">
          <a:xfrm>
            <a:off x="666722" y="4277434"/>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effectLst/>
              <a:uLnTx/>
              <a:uFillTx/>
              <a:ea typeface="+mn-ea"/>
              <a:cs typeface="+mn-cs"/>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effectLst/>
              <a:uLnTx/>
              <a:uFillTx/>
              <a:ea typeface="+mn-ea"/>
              <a:cs typeface="+mn-cs"/>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effectLst/>
              <a:uLnTx/>
              <a:uFillTx/>
              <a:ea typeface="+mn-ea"/>
              <a:cs typeface="+mn-cs"/>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a:ln>
                <a:noFill/>
              </a:ln>
              <a:effectLst/>
              <a:uLnTx/>
              <a:uFillTx/>
              <a:ea typeface="+mn-ea"/>
              <a:cs typeface="+mn-cs"/>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effectLst/>
              <a:uLnTx/>
              <a:uFillTx/>
              <a:ea typeface="+mn-ea"/>
              <a:cs typeface="+mn-cs"/>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effectLst/>
              <a:uLnTx/>
              <a:uFillTx/>
              <a:ea typeface="+mn-ea"/>
              <a:cs typeface="+mn-cs"/>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effectLst/>
              <a:uLnTx/>
              <a:uFillTx/>
              <a:ea typeface="+mn-ea"/>
              <a:cs typeface="+mn-cs"/>
            </a:endParaRPr>
          </a:p>
        </p:txBody>
      </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7719370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090160" cy="6280621"/>
          </a:xfrm>
        </p:spPr>
        <p:txBody>
          <a:bodyPr/>
          <a:lstStyle/>
          <a:p>
            <a:r>
              <a:rPr lang="en-US" sz="3200" dirty="0"/>
              <a:t>Connect &amp; Control</a:t>
            </a:r>
            <a:br>
              <a:rPr lang="en-US" dirty="0"/>
            </a:br>
            <a:r>
              <a:rPr lang="en-US" dirty="0"/>
              <a:t>Azure IoT Hub</a:t>
            </a:r>
          </a:p>
        </p:txBody>
      </p:sp>
      <p:sp>
        <p:nvSpPr>
          <p:cNvPr id="4" name="Freeform 3"/>
          <p:cNvSpPr>
            <a:spLocks noChangeAspect="1"/>
          </p:cNvSpPr>
          <p:nvPr/>
        </p:nvSpPr>
        <p:spPr bwMode="auto">
          <a:xfrm rot="5280000">
            <a:off x="7339315" y="2184641"/>
            <a:ext cx="1958498" cy="24903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3785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your devices to Azure</a:t>
            </a:r>
          </a:p>
        </p:txBody>
      </p:sp>
      <p:sp>
        <p:nvSpPr>
          <p:cNvPr id="8" name="Field gateway"/>
          <p:cNvSpPr/>
          <p:nvPr/>
        </p:nvSpPr>
        <p:spPr>
          <a:xfrm>
            <a:off x="2120696" y="3639699"/>
            <a:ext cx="94286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467568" y="2772575"/>
            <a:ext cx="95741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Cloud protocol</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111601" y="233930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cxnSp>
        <p:nvCxnSpPr>
          <p:cNvPr id="22" name="Straight Arrow Connector 21"/>
          <p:cNvCxnSpPr/>
          <p:nvPr/>
        </p:nvCxnSpPr>
        <p:spPr>
          <a:xfrm flipV="1">
            <a:off x="1439136" y="2473115"/>
            <a:ext cx="3500195" cy="0"/>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439136" y="3239521"/>
            <a:ext cx="202843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26667" y="3508799"/>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39136" y="3985126"/>
            <a:ext cx="68808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063800" y="3995147"/>
            <a:ext cx="415505"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444631" y="4750715"/>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070729" y="4750715"/>
            <a:ext cx="1868601"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298803" y="2683515"/>
            <a:ext cx="1133996" cy="338378"/>
          </a:xfrm>
          <a:prstGeom prst="rect">
            <a:avLst/>
          </a:prstGeom>
          <a:noFill/>
        </p:spPr>
        <p:txBody>
          <a:bodyPr wrap="none" rtlCol="0">
            <a:spAutoFit/>
          </a:bodyPr>
          <a:lstStyle/>
          <a:p>
            <a:pPr defTabSz="914367">
              <a:defRPr/>
            </a:pPr>
            <a:r>
              <a:rPr lang="en-US" sz="1568" dirty="0">
                <a:gradFill>
                  <a:gsLst>
                    <a:gs pos="47000">
                      <a:schemeClr val="tx1"/>
                    </a:gs>
                    <a:gs pos="0">
                      <a:schemeClr val="tx1"/>
                    </a:gs>
                  </a:gsLst>
                  <a:lin ang="18900000" scaled="1"/>
                </a:gradFill>
                <a:latin typeface="Segoe UI"/>
              </a:rPr>
              <a:t>IP-capable</a:t>
            </a:r>
          </a:p>
        </p:txBody>
      </p:sp>
      <p:sp>
        <p:nvSpPr>
          <p:cNvPr id="36" name="TextBox 35"/>
          <p:cNvSpPr txBox="1"/>
          <p:nvPr/>
        </p:nvSpPr>
        <p:spPr>
          <a:xfrm rot="16200000">
            <a:off x="197364" y="4216816"/>
            <a:ext cx="1316393" cy="338378"/>
          </a:xfrm>
          <a:prstGeom prst="rect">
            <a:avLst/>
          </a:prstGeom>
          <a:noFill/>
        </p:spPr>
        <p:txBody>
          <a:bodyPr wrap="none" rtlCol="0">
            <a:spAutoFit/>
          </a:bodyPr>
          <a:lstStyle/>
          <a:p>
            <a:pPr algn="ctr" defTabSz="914367">
              <a:defRPr/>
            </a:pPr>
            <a:r>
              <a:rPr lang="en-US" sz="1568" dirty="0">
                <a:gradFill>
                  <a:gsLst>
                    <a:gs pos="47000">
                      <a:schemeClr val="tx1"/>
                    </a:gs>
                    <a:gs pos="0">
                      <a:schemeClr val="tx1"/>
                    </a:gs>
                  </a:gsLst>
                  <a:lin ang="18900000" scaled="1"/>
                </a:gradFill>
                <a:latin typeface="Segoe UI"/>
              </a:rPr>
              <a:t>PAN-devices</a:t>
            </a:r>
          </a:p>
        </p:txBody>
      </p:sp>
      <p:sp>
        <p:nvSpPr>
          <p:cNvPr id="37" name="Rectangle 36"/>
          <p:cNvSpPr/>
          <p:nvPr/>
        </p:nvSpPr>
        <p:spPr>
          <a:xfrm>
            <a:off x="7688205" y="2134230"/>
            <a:ext cx="3054998" cy="114984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Event processing and insight</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6906792" y="3740516"/>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a:xfrm>
            <a:off x="7688205" y="3388301"/>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7688205" y="4639952"/>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Application device </a:t>
            </a:r>
            <a:b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b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provisioning and management</a:t>
            </a:r>
          </a:p>
        </p:txBody>
      </p:sp>
      <p:cxnSp>
        <p:nvCxnSpPr>
          <p:cNvPr id="88" name="Straight Connector 87"/>
          <p:cNvCxnSpPr/>
          <p:nvPr/>
        </p:nvCxnSpPr>
        <p:spPr>
          <a:xfrm>
            <a:off x="3227879" y="2124883"/>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227880" y="5811632"/>
            <a:ext cx="862086"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a:gradFill>
                  <a:gsLst>
                    <a:gs pos="47000">
                      <a:schemeClr val="tx1"/>
                    </a:gs>
                    <a:gs pos="0">
                      <a:schemeClr val="tx1"/>
                    </a:gs>
                  </a:gsLst>
                  <a:lin ang="5400000" scaled="0"/>
                </a:gradFill>
                <a:latin typeface="Segoe UI"/>
              </a:rPr>
              <a:t>cloud</a:t>
            </a:r>
          </a:p>
        </p:txBody>
      </p:sp>
      <p:sp>
        <p:nvSpPr>
          <p:cNvPr id="96" name="TextBox 95"/>
          <p:cNvSpPr txBox="1"/>
          <p:nvPr/>
        </p:nvSpPr>
        <p:spPr>
          <a:xfrm>
            <a:off x="2392840" y="5811632"/>
            <a:ext cx="753097"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dirty="0">
                <a:gradFill>
                  <a:gsLst>
                    <a:gs pos="47000">
                      <a:schemeClr val="tx1"/>
                    </a:gs>
                    <a:gs pos="0">
                      <a:schemeClr val="tx1"/>
                    </a:gs>
                  </a:gsLst>
                  <a:lin ang="5400000" scaled="0"/>
                </a:gradFill>
                <a:latin typeface="Segoe UI"/>
              </a:rPr>
              <a:t>field</a:t>
            </a:r>
          </a:p>
        </p:txBody>
      </p:sp>
      <p:grpSp>
        <p:nvGrpSpPr>
          <p:cNvPr id="41" name="Group 40"/>
          <p:cNvGrpSpPr/>
          <p:nvPr/>
        </p:nvGrpSpPr>
        <p:grpSpPr>
          <a:xfrm>
            <a:off x="1111601" y="3085827"/>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4" name="Group 43"/>
          <p:cNvGrpSpPr/>
          <p:nvPr/>
        </p:nvGrpSpPr>
        <p:grpSpPr>
          <a:xfrm>
            <a:off x="1105204" y="3831048"/>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7" name="Group 46"/>
          <p:cNvGrpSpPr/>
          <p:nvPr/>
        </p:nvGrpSpPr>
        <p:grpSpPr>
          <a:xfrm>
            <a:off x="1102672" y="460844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sp>
        <p:nvSpPr>
          <p:cNvPr id="39" name="Left-Right Arrow 38"/>
          <p:cNvSpPr/>
          <p:nvPr/>
        </p:nvSpPr>
        <p:spPr>
          <a:xfrm>
            <a:off x="6906792" y="4992167"/>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Left-Right Arrow 39"/>
          <p:cNvSpPr/>
          <p:nvPr/>
        </p:nvSpPr>
        <p:spPr>
          <a:xfrm>
            <a:off x="6906792" y="2487654"/>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ame 5"/>
          <p:cNvSpPr>
            <a:spLocks noChangeAspect="1"/>
          </p:cNvSpPr>
          <p:nvPr/>
        </p:nvSpPr>
        <p:spPr bwMode="auto">
          <a:xfrm>
            <a:off x="2322873" y="3779967"/>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9547773" y="2383171"/>
            <a:ext cx="1171302" cy="607341"/>
          </a:xfrm>
          <a:prstGeom prst="rect">
            <a:avLst/>
          </a:prstGeom>
        </p:spPr>
      </p:pic>
      <p:grpSp>
        <p:nvGrpSpPr>
          <p:cNvPr id="5" name="Group 4"/>
          <p:cNvGrpSpPr/>
          <p:nvPr/>
        </p:nvGrpSpPr>
        <p:grpSpPr>
          <a:xfrm>
            <a:off x="10038013" y="4956715"/>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 name="Group 12"/>
          <p:cNvGrpSpPr/>
          <p:nvPr/>
        </p:nvGrpSpPr>
        <p:grpSpPr>
          <a:xfrm>
            <a:off x="9881687" y="3686169"/>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1" name="Group 180"/>
          <p:cNvGrpSpPr/>
          <p:nvPr/>
        </p:nvGrpSpPr>
        <p:grpSpPr>
          <a:xfrm>
            <a:off x="3564501" y="2832182"/>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705">
                <a:solidFill>
                  <a:srgbClr val="FFFFFF"/>
                </a:solidFill>
                <a:latin typeface="Segoe UI Light"/>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grpSp>
      </p:grpSp>
      <p:sp>
        <p:nvSpPr>
          <p:cNvPr id="4" name="IoT"/>
          <p:cNvSpPr/>
          <p:nvPr/>
        </p:nvSpPr>
        <p:spPr>
          <a:xfrm>
            <a:off x="4959459" y="2134230"/>
            <a:ext cx="1747279" cy="365314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961"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biLevel thresh="25000"/>
            <a:extLst>
              <a:ext uri="{28A0092B-C50C-407E-A947-70E740481C1C}">
                <a14:useLocalDpi xmlns:a14="http://schemas.microsoft.com/office/drawing/2010/main" val="0"/>
              </a:ext>
            </a:extLst>
          </a:blip>
          <a:srcRect r="-632"/>
          <a:stretch>
            <a:fillRect/>
          </a:stretch>
        </p:blipFill>
        <p:spPr bwMode="auto">
          <a:xfrm>
            <a:off x="5585848" y="3686169"/>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003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Hub endpoints</a:t>
            </a:r>
          </a:p>
        </p:txBody>
      </p:sp>
      <p:sp>
        <p:nvSpPr>
          <p:cNvPr id="19" name="device"/>
          <p:cNvSpPr/>
          <p:nvPr/>
        </p:nvSpPr>
        <p:spPr bwMode="auto">
          <a:xfrm>
            <a:off x="1076076" y="2873752"/>
            <a:ext cx="1314258" cy="134460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Event processing</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provisioning </a:t>
            </a:r>
            <a:b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C2D queue</a:t>
              </a:r>
            </a:p>
            <a:p>
              <a:pPr defTabSz="914367">
                <a:defRPr/>
              </a:pPr>
              <a:r>
                <a:rPr lang="en-US" sz="1078" dirty="0">
                  <a:gradFill>
                    <a:gsLst>
                      <a:gs pos="50000">
                        <a:schemeClr val="bg1"/>
                      </a:gs>
                      <a:gs pos="0">
                        <a:schemeClr val="bg1"/>
                      </a:gs>
                    </a:gsLst>
                  </a:gradFill>
                  <a:latin typeface="Segoe UI"/>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D2C send endpoint</a:t>
              </a:r>
            </a:p>
          </p:txBody>
        </p:sp>
      </p:grpSp>
      <p:sp>
        <p:nvSpPr>
          <p:cNvPr id="12" name="Device … 2"/>
          <p:cNvSpPr/>
          <p:nvPr/>
        </p:nvSpPr>
        <p:spPr bwMode="auto">
          <a:xfrm>
            <a:off x="3478802" y="450454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err="1">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Msg</a:t>
            </a: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 feedback </a:t>
            </a:r>
            <a:b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business logic,</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Field GW/</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biLevel thresh="25000"/>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27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IoT Hub</a:t>
            </a:r>
            <a:endParaRPr lang="en-US" dirty="0"/>
          </a:p>
        </p:txBody>
      </p:sp>
      <p:sp>
        <p:nvSpPr>
          <p:cNvPr id="3" name="Text Placeholder 2"/>
          <p:cNvSpPr>
            <a:spLocks noGrp="1"/>
          </p:cNvSpPr>
          <p:nvPr>
            <p:ph type="body" sz="quarter" idx="10"/>
          </p:nvPr>
        </p:nvSpPr>
        <p:spPr>
          <a:xfrm>
            <a:off x="269240" y="1562100"/>
            <a:ext cx="6080760" cy="4706673"/>
          </a:xfrm>
        </p:spPr>
        <p:txBody>
          <a:bodyPr/>
          <a:lstStyle/>
          <a:p>
            <a:r>
              <a:rPr lang="en-US" dirty="0"/>
              <a:t>Designed for IoT</a:t>
            </a:r>
          </a:p>
          <a:p>
            <a:pPr lvl="1"/>
            <a:r>
              <a:rPr lang="en-US" dirty="0"/>
              <a:t>Connect up to 10 million devices</a:t>
            </a:r>
          </a:p>
          <a:p>
            <a:r>
              <a:rPr lang="en-US" dirty="0"/>
              <a:t>Service assisted communications</a:t>
            </a:r>
          </a:p>
          <a:p>
            <a:pPr lvl="1"/>
            <a:r>
              <a:rPr lang="en-US" dirty="0"/>
              <a:t>Secure bi-directional communication</a:t>
            </a:r>
          </a:p>
          <a:p>
            <a:pPr lvl="1"/>
            <a:r>
              <a:rPr lang="en-US" dirty="0"/>
              <a:t>Command and control</a:t>
            </a:r>
          </a:p>
          <a:p>
            <a:r>
              <a:rPr lang="en-US" dirty="0"/>
              <a:t>Cloud-scale messaging</a:t>
            </a:r>
          </a:p>
          <a:p>
            <a:pPr lvl="1"/>
            <a:r>
              <a:rPr lang="en-US" dirty="0"/>
              <a:t>Device-to-cloud and Cloud-to-device</a:t>
            </a:r>
          </a:p>
          <a:p>
            <a:pPr lvl="1"/>
            <a:r>
              <a:rPr lang="en-US" dirty="0"/>
              <a:t>Durable messages (at least once semantics)</a:t>
            </a:r>
          </a:p>
          <a:p>
            <a:r>
              <a:rPr lang="en-US" dirty="0"/>
              <a:t>Cloud-facing telemetry ingestion</a:t>
            </a:r>
          </a:p>
          <a:p>
            <a:pPr lvl="1"/>
            <a:r>
              <a:rPr lang="en-US" dirty="0"/>
              <a:t>Delivery receipts, expired messages</a:t>
            </a:r>
          </a:p>
          <a:p>
            <a:pPr lvl="1"/>
            <a:r>
              <a:rPr lang="en-US" dirty="0"/>
              <a:t>Device communication errors</a:t>
            </a:r>
          </a:p>
        </p:txBody>
      </p:sp>
      <p:sp>
        <p:nvSpPr>
          <p:cNvPr id="4" name="Text Placeholder 3"/>
          <p:cNvSpPr>
            <a:spLocks noGrp="1"/>
          </p:cNvSpPr>
          <p:nvPr>
            <p:ph type="body" sz="quarter" idx="11"/>
          </p:nvPr>
        </p:nvSpPr>
        <p:spPr>
          <a:xfrm>
            <a:off x="6544212" y="1562100"/>
            <a:ext cx="5378548" cy="4917885"/>
          </a:xfrm>
        </p:spPr>
        <p:txBody>
          <a:bodyPr/>
          <a:lstStyle/>
          <a:p>
            <a:r>
              <a:rPr lang="en-US" dirty="0"/>
              <a:t>Per-device authentication</a:t>
            </a:r>
          </a:p>
          <a:p>
            <a:pPr lvl="1"/>
            <a:r>
              <a:rPr lang="en-US" dirty="0"/>
              <a:t>Individual device identities and credentials</a:t>
            </a:r>
          </a:p>
          <a:p>
            <a:r>
              <a:rPr lang="en-US" dirty="0"/>
              <a:t>Connection multiplexing</a:t>
            </a:r>
          </a:p>
          <a:p>
            <a:pPr lvl="1"/>
            <a:r>
              <a:rPr lang="en-US" dirty="0"/>
              <a:t>Single device-cloud connection for all communications (C2D, D2C)</a:t>
            </a:r>
          </a:p>
          <a:p>
            <a:r>
              <a:rPr lang="en-US" dirty="0"/>
              <a:t>Multi-protocol support</a:t>
            </a:r>
          </a:p>
          <a:p>
            <a:pPr lvl="1"/>
            <a:r>
              <a:rPr lang="en-US" dirty="0"/>
              <a:t>Natively supports AMQP, HTTP</a:t>
            </a:r>
          </a:p>
          <a:p>
            <a:pPr lvl="1"/>
            <a:r>
              <a:rPr lang="en-US" dirty="0"/>
              <a:t>Designed for extensibility to custom protocols</a:t>
            </a:r>
          </a:p>
          <a:p>
            <a:r>
              <a:rPr lang="en-US" dirty="0"/>
              <a:t>Multi-platform</a:t>
            </a:r>
          </a:p>
          <a:p>
            <a:pPr lvl="1"/>
            <a:r>
              <a:rPr lang="en-US" dirty="0"/>
              <a:t>Device SDKs available for multiple platforms (e.g. RTOS, Linux, Windows)</a:t>
            </a:r>
          </a:p>
          <a:p>
            <a:pPr lvl="1"/>
            <a:r>
              <a:rPr lang="en-US" dirty="0"/>
              <a:t>Multi-platform Service SDK.</a:t>
            </a:r>
          </a:p>
        </p:txBody>
      </p:sp>
    </p:spTree>
    <p:extLst>
      <p:ext uri="{BB962C8B-B14F-4D97-AF65-F5344CB8AC3E}">
        <p14:creationId xmlns:p14="http://schemas.microsoft.com/office/powerpoint/2010/main" val="21461052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2.xml><?xml version="1.0" encoding="utf-8"?>
<a:theme xmlns:a="http://schemas.openxmlformats.org/drawingml/2006/main" name="6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3.xml><?xml version="1.0" encoding="utf-8"?>
<a:theme xmlns:a="http://schemas.openxmlformats.org/drawingml/2006/main" name="FY15 Enterprise identity theme">
  <a:themeElements>
    <a:clrScheme name="Dujie">
      <a:dk1>
        <a:srgbClr val="505050"/>
      </a:dk1>
      <a:lt1>
        <a:sysClr val="window" lastClr="FFFFFF"/>
      </a:lt1>
      <a:dk2>
        <a:srgbClr val="008272"/>
      </a:dk2>
      <a:lt2>
        <a:srgbClr val="0078D7"/>
      </a:lt2>
      <a:accent1>
        <a:srgbClr val="002050"/>
      </a:accent1>
      <a:accent2>
        <a:srgbClr val="505050"/>
      </a:accent2>
      <a:accent3>
        <a:srgbClr val="5C2D91"/>
      </a:accent3>
      <a:accent4>
        <a:srgbClr val="FFB900"/>
      </a:accent4>
      <a:accent5>
        <a:srgbClr val="D83B01"/>
      </a:accent5>
      <a:accent6>
        <a:srgbClr val="00BCF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C900013F-50C1-4692-80A0-3AA1DC60A06D}" vid="{DB4C3A9A-3FD1-47FE-AB1F-AD05585F608B}"/>
    </a:ext>
  </a:extLst>
</a:theme>
</file>

<file path=ppt/theme/theme4.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Azure IoT Suite deck tailored towards technical IT Professionals. This customer ready deck describes the features and benefits of Azure IoT Suite for a technical audience. 
</DocumentDescription>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Bharat Sandhu</DisplayName>
        <AccountId>10538</AccountId>
        <AccountType/>
      </UserInfo>
    </Owner>
    <k21a64daf20d4502b2796a1c6b8ce6c8 xmlns="230e9df3-be65-4c73-a93b-d1236ebd677e">
      <Terms xmlns="http://schemas.microsoft.com/office/infopath/2007/PartnerControls"/>
    </k21a64daf20d4502b2796a1c6b8ce6c8>
    <Expire_x0020_Review xmlns="230e9df3-be65-4c73-a93b-d1236ebd677e">2016-11-01T07:00:00+00:00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http://infopedia/kc02/media/Thumbnails/Internet%20of%20Things%20Domain/KC02-23-82490/Microsoft%20Azure%20IoT%20Suite%20Technical%20L200%20Deck.png</Url>
      <Description>/kc02/media/Thumbnails/Internet of Things Domain/KC02-23-82490/Microsoft Azure IoT Suite Technical L200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(solution)</TermName>
          <TermId xmlns="http://schemas.microsoft.com/office/infopath/2007/PartnerControls">8e62087a-5af4-429b-974d-d6aee352a28f</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s>
    </i0d941ee1e744ffea7aeee9924c91cbb>
    <PublishingExpirationDate xmlns="http://schemas.microsoft.com/sharepoint/v3" xsi:nil="true"/>
    <RoutingRuleDescription xmlns="http://schemas.microsoft.com/sharepoint/v3" xsi:nil="true"/>
    <DocumentSetKcId xmlns="ad820760-4664-4be3-bee2-f8b9a6708b4c">82490</DocumentSetKcId>
    <CoOwner xmlns="ad820760-4664-4be3-bee2-f8b9a6708b4c">
      <UserInfo>
        <DisplayName>i:0#.w|redmond\v-pebouc</DisplayName>
        <AccountId>27606</AccountId>
        <AccountType/>
      </UserInfo>
      <UserInfo>
        <DisplayName>i:0#.w|redmond\v-danaja</DisplayName>
        <AccountId>168825</AccountId>
        <AccountType/>
      </UserInfo>
      <UserInfo>
        <DisplayName>i:0#.w|redmond\v-milaws</DisplayName>
        <AccountId>174984</AccountId>
        <AccountType/>
      </UserInfo>
      <UserInfo>
        <DisplayName>i:0#.w|redmond\v-anmarv</DisplayName>
        <AccountId>62976</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2189</Value>
      <Value>216</Value>
      <Value>2935</Value>
      <Value>329</Value>
      <Value>2282</Value>
      <Value>2416</Value>
      <Value>2654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s>
    </m6c7b4717b6346e6a075a59dd47eac69>
    <_dlc_DocId xmlns="230e9df3-be65-4c73-a93b-d1236ebd677e">KC02-23-83189</_dlc_DocId>
    <_dlc_DocIdUrl xmlns="230e9df3-be65-4c73-a93b-d1236ebd677e">
      <Url>http://infopedia/kc02/docstore/_layouts/DocIdRedir.aspx?ID=KC02-23-83189</Url>
      <Description>KC02-23-83189</Description>
    </_dlc_DocIdUrl>
    <AverageRating xmlns="http://schemas.microsoft.com/sharepoint/v3"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8B3848AD-07F4-4A63-B11D-01C4FC7563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3831CB-CDE6-48BE-B18A-212770FE15B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http://schemas.microsoft.com/sharepoint/v4"/>
    <ds:schemaRef ds:uri="ad820760-4664-4be3-bee2-f8b9a6708b4c"/>
    <ds:schemaRef ds:uri="http://www.w3.org/XML/1998/namespace"/>
    <ds:schemaRef ds:uri="http://purl.org/dc/dcmitype/"/>
  </ds:schemaRefs>
</ds:datastoreItem>
</file>

<file path=customXml/itemProps3.xml><?xml version="1.0" encoding="utf-8"?>
<ds:datastoreItem xmlns:ds="http://schemas.openxmlformats.org/officeDocument/2006/customXml" ds:itemID="{AEAA5731-50D5-4547-A531-54BCEAB101C6}">
  <ds:schemaRefs>
    <ds:schemaRef ds:uri="http://schemas.microsoft.com/sharepoint/events"/>
  </ds:schemaRefs>
</ds:datastoreItem>
</file>

<file path=customXml/itemProps4.xml><?xml version="1.0" encoding="utf-8"?>
<ds:datastoreItem xmlns:ds="http://schemas.openxmlformats.org/officeDocument/2006/customXml" ds:itemID="{7E055D06-B0D3-405C-9B0B-F63DDD4FB76B}">
  <ds:schemaRefs>
    <ds:schemaRef ds:uri="http://schemas.microsoft.com/sharepoint/v3/contenttype/forms"/>
  </ds:schemaRefs>
</ds:datastoreItem>
</file>

<file path=customXml/itemProps5.xml><?xml version="1.0" encoding="utf-8"?>
<ds:datastoreItem xmlns:ds="http://schemas.openxmlformats.org/officeDocument/2006/customXml" ds:itemID="{63DFDE4C-8DEF-43C1-8A96-EF60A227C31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7989</TotalTime>
  <Words>2976</Words>
  <Application>Microsoft Office PowerPoint</Application>
  <PresentationFormat>Widescreen</PresentationFormat>
  <Paragraphs>535</Paragraphs>
  <Slides>21</Slides>
  <Notes>19</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21</vt:i4>
      </vt:variant>
    </vt:vector>
  </HeadingPairs>
  <TitlesOfParts>
    <vt:vector size="38" baseType="lpstr">
      <vt:lpstr>Arial</vt:lpstr>
      <vt:lpstr>Arial Unicode MS</vt:lpstr>
      <vt:lpstr>Calibri</vt:lpstr>
      <vt:lpstr>Consolas</vt:lpstr>
      <vt:lpstr>MS PGothic</vt:lpstr>
      <vt:lpstr>Segoe UI</vt:lpstr>
      <vt:lpstr>Segoe UI Light</vt:lpstr>
      <vt:lpstr>Segoe UI Semibold</vt:lpstr>
      <vt:lpstr>Segoe UI Semilight</vt:lpstr>
      <vt:lpstr>Times New Roman</vt:lpstr>
      <vt:lpstr>Webdings</vt:lpstr>
      <vt:lpstr>Wingdings</vt:lpstr>
      <vt:lpstr>Bharat Blue</vt:lpstr>
      <vt:lpstr>6_3-30680_Worldwide Partner Conference 2015 </vt:lpstr>
      <vt:lpstr>FY15 Enterprise identity theme</vt:lpstr>
      <vt:lpstr>1_COLOR TEMPLATE</vt:lpstr>
      <vt:lpstr>think-cell Slide</vt:lpstr>
      <vt:lpstr>PowerPoint Presentation</vt:lpstr>
      <vt:lpstr>Analytics and IoT Transform data into intelligent action</vt:lpstr>
      <vt:lpstr>Azure IoT Suite Scenarios </vt:lpstr>
      <vt:lpstr>Tailor Azure IoT Suite to your needs using preconfigured solutions</vt:lpstr>
      <vt:lpstr>What you get with remote monitoring preconfigured solution</vt:lpstr>
      <vt:lpstr>Connect &amp; Control Azure IoT Hub</vt:lpstr>
      <vt:lpstr>Connect your devices to Azure</vt:lpstr>
      <vt:lpstr>IoT Hub endpoints</vt:lpstr>
      <vt:lpstr>Azure IoT Hub</vt:lpstr>
      <vt:lpstr>Manage IoT Hub in Azure portal</vt:lpstr>
      <vt:lpstr>Event Processing Azure Stream Analytics</vt:lpstr>
      <vt:lpstr>Real time event processing</vt:lpstr>
      <vt:lpstr>Working with Streaming Data</vt:lpstr>
      <vt:lpstr>Windowing Concepts</vt:lpstr>
      <vt:lpstr>Hopping Windows</vt:lpstr>
      <vt:lpstr>Add or edit jobs using simple ASA interface</vt:lpstr>
      <vt:lpstr>Data Visualization Power BI</vt:lpstr>
      <vt:lpstr>Data visualization with PowerBI</vt:lpstr>
      <vt:lpstr>Power BI Overview </vt:lpstr>
      <vt:lpstr>Data visualization with PowerBI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Suite Technical L200 deck</dc:title>
  <dc:creator>Tim Woolford</dc:creator>
  <cp:keywords/>
  <cp:lastModifiedBy>David Gristwood</cp:lastModifiedBy>
  <cp:revision>299</cp:revision>
  <dcterms:created xsi:type="dcterms:W3CDTF">2015-09-18T19:27:52Z</dcterms:created>
  <dcterms:modified xsi:type="dcterms:W3CDTF">2016-01-12T17:38:04Z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2189;#Microsoft Azure platform|df6aaec2-d07c-4319-b510-15a691aea35b</vt:lpwstr>
  </property>
  <property fmtid="{D5CDD505-2E9C-101B-9397-08002B2CF9AE}" pid="11" name="Groups">
    <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2935;#Internet of Things Domain|34685f97-aa46-4d4d-881b-c9a2cde63bef;#2654;#Cloud and Enterprise|adc2fe87-c79a-4ded-a449-3f86b954069d</vt:lpwstr>
  </property>
  <property fmtid="{D5CDD505-2E9C-101B-9397-08002B2CF9AE}" pid="16" name="BusinessArchitecture">
    <vt:lpwstr>2282;#Cloud Platform (solution)|8e62087a-5af4-429b-974d-d6aee352a28f;#329;#New Conversation|5ae50351-4e19-465d-a34a-e592b7a56769;#2416;#Internet of Your Things|cb3354bd-6d29-4656-83fb-4e192665ca2b</vt:lpwstr>
  </property>
  <property fmtid="{D5CDD505-2E9C-101B-9397-08002B2CF9AE}" pid="17" name="Products">
    <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ab384387-d207-4d5b-b8a0-9ab62c8f3ea4</vt:lpwstr>
  </property>
  <property fmtid="{D5CDD505-2E9C-101B-9397-08002B2CF9AE}" pid="21" name="p1cd454bacc149bfbcfd764edd279de7">
    <vt:lpwstr/>
  </property>
  <property fmtid="{D5CDD505-2E9C-101B-9397-08002B2CF9AE}" pid="22" name="ItemType">
    <vt:lpwstr/>
  </property>
  <property fmtid="{D5CDD505-2E9C-101B-9397-08002B2CF9AE}" pid="23" name="bc28b5f076654a3b96073bbbebfeb8c9">
    <vt:lpwstr/>
  </property>
  <property fmtid="{D5CDD505-2E9C-101B-9397-08002B2CF9AE}" pid="24" name="j4d667fb28274e85b2214f6e751c8d1f">
    <vt:lpwstr/>
  </property>
  <property fmtid="{D5CDD505-2E9C-101B-9397-08002B2CF9AE}" pid="25" name="MSProducts">
    <vt:lpwstr/>
  </property>
  <property fmtid="{D5CDD505-2E9C-101B-9397-08002B2CF9AE}" pid="26" name="SMSGTags">
    <vt:lpwstr/>
  </property>
  <property fmtid="{D5CDD505-2E9C-101B-9397-08002B2CF9AE}" pid="27" name="j031aa32f4154c8c9a646efae715ebde">
    <vt:lpwstr/>
  </property>
  <property fmtid="{D5CDD505-2E9C-101B-9397-08002B2CF9AE}" pid="28" name="EnterpriseDomainTags">
    <vt:lpwstr/>
  </property>
  <property fmtid="{D5CDD505-2E9C-101B-9397-08002B2CF9AE}" pid="29" name="l311460e3fdf46688abc31ddb7bdc05a">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_docset_NoMedatataSyncRequired">
    <vt:lpwstr>False</vt:lpwstr>
  </property>
  <property fmtid="{D5CDD505-2E9C-101B-9397-08002B2CF9AE}" pid="33" name="Languages">
    <vt:lpwstr/>
  </property>
  <property fmtid="{D5CDD505-2E9C-101B-9397-08002B2CF9AE}" pid="34" name="messageframeworktype">
    <vt:lpwstr/>
  </property>
  <property fmtid="{D5CDD505-2E9C-101B-9397-08002B2CF9AE}" pid="35" name="MSLanguage">
    <vt:lpwstr/>
  </property>
  <property fmtid="{D5CDD505-2E9C-101B-9397-08002B2CF9AE}" pid="36" name="cb7870d3641f4a52807a63577a9c1b08">
    <vt:lpwstr/>
  </property>
  <property fmtid="{D5CDD505-2E9C-101B-9397-08002B2CF9AE}" pid="37" name="TechnicalLevel">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WorkflowChangePath">
    <vt:lpwstr>4c942473-d120-4286-a51a-b65ad3d92ffb,18;</vt:lpwstr>
  </property>
</Properties>
</file>